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16"/>
  </p:notesMasterIdLst>
  <p:handoutMasterIdLst>
    <p:handoutMasterId r:id="rId17"/>
  </p:handoutMasterIdLst>
  <p:sldIdLst>
    <p:sldId id="295" r:id="rId2"/>
    <p:sldId id="312" r:id="rId3"/>
    <p:sldId id="325" r:id="rId4"/>
    <p:sldId id="324" r:id="rId5"/>
    <p:sldId id="323" r:id="rId6"/>
    <p:sldId id="308" r:id="rId7"/>
    <p:sldId id="309" r:id="rId8"/>
    <p:sldId id="313" r:id="rId9"/>
    <p:sldId id="314" r:id="rId10"/>
    <p:sldId id="320" r:id="rId11"/>
    <p:sldId id="317" r:id="rId12"/>
    <p:sldId id="319" r:id="rId13"/>
    <p:sldId id="322" r:id="rId14"/>
    <p:sldId id="2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D0F24AD-D5EE-7D48-9099-A15976ECDAB5}">
          <p14:sldIdLst/>
        </p14:section>
        <p14:section name="Untitled Section" id="{3FDC973B-1B47-6545-8E38-232CB64F716E}">
          <p14:sldIdLst>
            <p14:sldId id="295"/>
            <p14:sldId id="312"/>
            <p14:sldId id="325"/>
            <p14:sldId id="324"/>
            <p14:sldId id="323"/>
            <p14:sldId id="308"/>
            <p14:sldId id="309"/>
            <p14:sldId id="313"/>
            <p14:sldId id="314"/>
            <p14:sldId id="320"/>
            <p14:sldId id="317"/>
            <p14:sldId id="319"/>
            <p14:sldId id="322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9BFF"/>
    <a:srgbClr val="00CCFF"/>
    <a:srgbClr val="0066CC"/>
    <a:srgbClr val="FF2F83"/>
    <a:srgbClr val="CC00FF"/>
    <a:srgbClr val="CCFF66"/>
    <a:srgbClr val="0099FF"/>
    <a:srgbClr val="0078B2"/>
    <a:srgbClr val="B900FA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52" autoAdjust="0"/>
  </p:normalViewPr>
  <p:slideViewPr>
    <p:cSldViewPr snapToGrid="0" snapToObjects="1">
      <p:cViewPr varScale="1">
        <p:scale>
          <a:sx n="105" d="100"/>
          <a:sy n="105" d="100"/>
        </p:scale>
        <p:origin x="120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440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b2\data\uporabniki\andreja.kelhar\TR&#381;ENJE%20NOVIH%20STORITEV\SODELOVANJA%20Z%20ZUNANJIMI%20PONUDNIKI\VERLAG%20DASHOFER%20ZALO&#381;BA\2020\Zvezek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b2\data\uporabniki\andreja.kelhar\TR&#381;ENJE%20NOVIH%20STORITEV\SODELOVANJA%20Z%20ZUNANJIMI%20PONUDNIKI\VERLAG%20DASHOFER%20ZALO&#381;BA\2020\Zvezek1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U:\TR&#381;ENJE%20NOVIH%20STORITEV\SODELOVANJA%20Z%20ZUNANJIMI%20PONUDNIKI\VERLAG%20DASHOFER%20ZALO&#381;BA\2020\Zveze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List1!$B$13</c:f>
              <c:strCache>
                <c:ptCount val="1"/>
                <c:pt idx="0">
                  <c:v>Znesek prijavljenih obveznosti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List1!$A$14:$A$22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List1!$B$14:$B$22</c:f>
              <c:numCache>
                <c:formatCode>#,##0.0</c:formatCode>
                <c:ptCount val="9"/>
                <c:pt idx="0">
                  <c:v>2367.2331450000001</c:v>
                </c:pt>
                <c:pt idx="1">
                  <c:v>2615.5182570000002</c:v>
                </c:pt>
                <c:pt idx="2">
                  <c:v>2831.841887</c:v>
                </c:pt>
                <c:pt idx="3">
                  <c:v>2558.4795920000001</c:v>
                </c:pt>
                <c:pt idx="4">
                  <c:v>9708.5168830000002</c:v>
                </c:pt>
                <c:pt idx="5">
                  <c:v>9252.2290080000002</c:v>
                </c:pt>
                <c:pt idx="6">
                  <c:v>7229.521573</c:v>
                </c:pt>
                <c:pt idx="7">
                  <c:v>6710.3565710000003</c:v>
                </c:pt>
                <c:pt idx="8">
                  <c:v>5687.1265489999996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96-403A-8F53-766E03CD34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636416"/>
        <c:axId val="71822720"/>
      </c:barChart>
      <c:lineChart>
        <c:grouping val="standard"/>
        <c:varyColors val="0"/>
        <c:ser>
          <c:idx val="1"/>
          <c:order val="1"/>
          <c:tx>
            <c:strRef>
              <c:f>List1!$C$13</c:f>
              <c:strCache>
                <c:ptCount val="1"/>
                <c:pt idx="0">
                  <c:v>Pobotani znesek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555555555555558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96-403A-8F53-766E03CD343E}"/>
                </c:ext>
              </c:extLst>
            </c:dLbl>
            <c:dLbl>
              <c:idx val="1"/>
              <c:layout>
                <c:manualLayout>
                  <c:x val="-6.1395953420378228E-2"/>
                  <c:y val="-0.156006501191359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96-403A-8F53-766E03CD343E}"/>
                </c:ext>
              </c:extLst>
            </c:dLbl>
            <c:dLbl>
              <c:idx val="2"/>
              <c:layout>
                <c:manualLayout>
                  <c:x val="-4.8468668043428254E-2"/>
                  <c:y val="-0.172567286804580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96-403A-8F53-766E03CD343E}"/>
                </c:ext>
              </c:extLst>
            </c:dLbl>
            <c:dLbl>
              <c:idx val="3"/>
              <c:layout>
                <c:manualLayout>
                  <c:x val="-5.5555555555555552E-2"/>
                  <c:y val="-0.125000000000000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96-403A-8F53-766E03CD343E}"/>
                </c:ext>
              </c:extLst>
            </c:dLbl>
            <c:dLbl>
              <c:idx val="4"/>
              <c:layout>
                <c:manualLayout>
                  <c:x val="-6.3888888888888995E-2"/>
                  <c:y val="-6.9444444444444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96-403A-8F53-766E03CD343E}"/>
                </c:ext>
              </c:extLst>
            </c:dLbl>
            <c:dLbl>
              <c:idx val="5"/>
              <c:layout>
                <c:manualLayout>
                  <c:x val="-1.9444444444444545E-2"/>
                  <c:y val="-4.1666666666666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96-403A-8F53-766E03CD343E}"/>
                </c:ext>
              </c:extLst>
            </c:dLbl>
            <c:dLbl>
              <c:idx val="6"/>
              <c:layout>
                <c:manualLayout>
                  <c:x val="-1.9444444444444545E-2"/>
                  <c:y val="-6.481481481481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96-403A-8F53-766E03CD343E}"/>
                </c:ext>
              </c:extLst>
            </c:dLbl>
            <c:dLbl>
              <c:idx val="7"/>
              <c:layout>
                <c:manualLayout>
                  <c:x val="-1.3888888888888888E-2"/>
                  <c:y val="-0.106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096-403A-8F53-766E03CD343E}"/>
                </c:ext>
              </c:extLst>
            </c:dLbl>
            <c:dLbl>
              <c:idx val="8"/>
              <c:layout>
                <c:manualLayout>
                  <c:x val="-0.05"/>
                  <c:y val="-6.0185185185185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096-403A-8F53-766E03CD343E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List1!$A$14:$A$22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List1!$C$14:$C$22</c:f>
              <c:numCache>
                <c:formatCode>#,##0.0</c:formatCode>
                <c:ptCount val="9"/>
                <c:pt idx="0">
                  <c:v>190.00513699999999</c:v>
                </c:pt>
                <c:pt idx="1">
                  <c:v>180.46429499999999</c:v>
                </c:pt>
                <c:pt idx="2">
                  <c:v>163.65910600000001</c:v>
                </c:pt>
                <c:pt idx="3">
                  <c:v>150.534446</c:v>
                </c:pt>
                <c:pt idx="4">
                  <c:v>643.976767</c:v>
                </c:pt>
                <c:pt idx="5">
                  <c:v>682.85074799999995</c:v>
                </c:pt>
                <c:pt idx="6">
                  <c:v>502.411677</c:v>
                </c:pt>
                <c:pt idx="7">
                  <c:v>445.832469</c:v>
                </c:pt>
                <c:pt idx="8">
                  <c:v>392.06460499999997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096-403A-8F53-766E03CD34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637952"/>
        <c:axId val="71823296"/>
      </c:lineChart>
      <c:catAx>
        <c:axId val="12863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71822720"/>
        <c:crosses val="autoZero"/>
        <c:auto val="1"/>
        <c:lblAlgn val="ctr"/>
        <c:lblOffset val="100"/>
        <c:noMultiLvlLbl val="0"/>
      </c:catAx>
      <c:valAx>
        <c:axId val="7182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+mn-cs"/>
              </a:defRPr>
            </a:pPr>
            <a:endParaRPr lang="sl-SI"/>
          </a:p>
        </c:txPr>
        <c:crossAx val="128636416"/>
        <c:crosses val="autoZero"/>
        <c:crossBetween val="between"/>
      </c:valAx>
      <c:valAx>
        <c:axId val="71823296"/>
        <c:scaling>
          <c:orientation val="minMax"/>
        </c:scaling>
        <c:delete val="0"/>
        <c:axPos val="r"/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28637952"/>
        <c:crosses val="max"/>
        <c:crossBetween val="between"/>
      </c:valAx>
      <c:catAx>
        <c:axId val="128637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8232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1600" dirty="0"/>
              <a:t>Prijavljene in pobotne obveznosti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List3!$J$2</c:f>
              <c:strCache>
                <c:ptCount val="1"/>
                <c:pt idx="0">
                  <c:v>Znesek prijavljenih obveznosti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2.5462668816039986E-17"/>
                  <c:y val="0.1851159230096237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46-4646-8EF9-0BEF2ABAF20A}"/>
                </c:ext>
              </c:extLst>
            </c:dLbl>
            <c:dLbl>
              <c:idx val="1"/>
              <c:layout>
                <c:manualLayout>
                  <c:x val="0"/>
                  <c:y val="0.2777085156022163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46-4646-8EF9-0BEF2ABAF20A}"/>
                </c:ext>
              </c:extLst>
            </c:dLbl>
            <c:dLbl>
              <c:idx val="2"/>
              <c:layout>
                <c:manualLayout>
                  <c:x val="0"/>
                  <c:y val="0.328634441528142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46-4646-8EF9-0BEF2ABAF2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List3!$I$3:$I$5</c:f>
              <c:strCache>
                <c:ptCount val="3"/>
                <c:pt idx="0">
                  <c:v>povprečje I-III/2020</c:v>
                </c:pt>
                <c:pt idx="1">
                  <c:v>april 2020</c:v>
                </c:pt>
                <c:pt idx="2">
                  <c:v>maj2020</c:v>
                </c:pt>
              </c:strCache>
            </c:strRef>
          </c:cat>
          <c:val>
            <c:numRef>
              <c:f>List3!$J$3:$J$5</c:f>
              <c:numCache>
                <c:formatCode>0.0</c:formatCode>
                <c:ptCount val="3"/>
                <c:pt idx="0">
                  <c:v>264.91296899999998</c:v>
                </c:pt>
                <c:pt idx="1">
                  <c:v>462.88047499999999</c:v>
                </c:pt>
                <c:pt idx="2">
                  <c:v>530.52589799999998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46-4646-8EF9-0BEF2ABAF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29102848"/>
        <c:axId val="76888832"/>
      </c:barChart>
      <c:lineChart>
        <c:grouping val="stacked"/>
        <c:varyColors val="0"/>
        <c:ser>
          <c:idx val="1"/>
          <c:order val="1"/>
          <c:tx>
            <c:strRef>
              <c:f>List3!$K$2</c:f>
              <c:strCache>
                <c:ptCount val="1"/>
                <c:pt idx="0">
                  <c:v>Pobotani znesek</c:v>
                </c:pt>
              </c:strCache>
            </c:strRef>
          </c:tx>
          <c:spPr>
            <a:ln w="31750" cap="rnd">
              <a:solidFill>
                <a:schemeClr val="accent2">
                  <a:alpha val="85000"/>
                </a:schemeClr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2">
                  <a:alpha val="85000"/>
                </a:schemeClr>
              </a:solidFill>
              <a:ln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1726495814257758E-2"/>
                  <c:y val="-8.3681103112392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46-4646-8EF9-0BEF2ABAF20A}"/>
                </c:ext>
              </c:extLst>
            </c:dLbl>
            <c:dLbl>
              <c:idx val="1"/>
              <c:layout>
                <c:manualLayout>
                  <c:x val="-6.4870203118880365E-2"/>
                  <c:y val="-6.9583462576176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46-4646-8EF9-0BEF2ABAF20A}"/>
                </c:ext>
              </c:extLst>
            </c:dLbl>
            <c:dLbl>
              <c:idx val="2"/>
              <c:layout>
                <c:manualLayout>
                  <c:x val="-5.0000073344002444E-2"/>
                  <c:y val="-6.3456989991659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46-4646-8EF9-0BEF2ABAF20A}"/>
                </c:ext>
              </c:extLst>
            </c:dLbl>
            <c:spPr>
              <a:noFill/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List3!$I$3:$I$5</c:f>
              <c:strCache>
                <c:ptCount val="3"/>
                <c:pt idx="0">
                  <c:v>povprečje I-III/2020</c:v>
                </c:pt>
                <c:pt idx="1">
                  <c:v>april 2020</c:v>
                </c:pt>
                <c:pt idx="2">
                  <c:v>maj2020</c:v>
                </c:pt>
              </c:strCache>
            </c:strRef>
          </c:cat>
          <c:val>
            <c:numRef>
              <c:f>List3!$K$3:$K$5</c:f>
              <c:numCache>
                <c:formatCode>0.0</c:formatCode>
                <c:ptCount val="3"/>
                <c:pt idx="0">
                  <c:v>12.235871666666666</c:v>
                </c:pt>
                <c:pt idx="1">
                  <c:v>20.352387</c:v>
                </c:pt>
                <c:pt idx="2">
                  <c:v>21.889468000000001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D46-4646-8EF9-0BEF2ABAF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093120"/>
        <c:axId val="71826752"/>
      </c:lineChart>
      <c:valAx>
        <c:axId val="71826752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29093120"/>
        <c:crosses val="autoZero"/>
        <c:crossBetween val="between"/>
      </c:valAx>
      <c:catAx>
        <c:axId val="129093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826752"/>
        <c:crosses val="autoZero"/>
        <c:auto val="1"/>
        <c:lblAlgn val="ctr"/>
        <c:lblOffset val="100"/>
        <c:noMultiLvlLbl val="0"/>
      </c:catAx>
      <c:valAx>
        <c:axId val="76888832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29102848"/>
        <c:crosses val="max"/>
        <c:crossBetween val="between"/>
      </c:valAx>
      <c:catAx>
        <c:axId val="129102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68888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>
          <a:latin typeface="+mn-lt"/>
        </a:defRPr>
      </a:pPr>
      <a:endParaRPr lang="sl-S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sl-SI" sz="1600" b="1" i="0" u="none" strike="noStrike" kern="1200" spc="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defRPr>
            </a:pPr>
            <a:r>
              <a:rPr lang="sl-SI" sz="1600" b="1" dirty="0">
                <a:latin typeface="+mn-lt"/>
              </a:rPr>
              <a:t>Prijavljene in pobotane obveznosti po SKD</a:t>
            </a:r>
          </a:p>
        </c:rich>
      </c:tx>
      <c:layout>
        <c:manualLayout>
          <c:xMode val="edge"/>
          <c:yMode val="edge"/>
          <c:x val="0.18928326266908946"/>
          <c:y val="1.80383293192921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sl-SI" sz="1600" b="1" i="0" u="none" strike="noStrike" kern="1200" spc="0" baseline="0">
              <a:solidFill>
                <a:schemeClr val="tx1"/>
              </a:solidFill>
              <a:latin typeface="+mn-lt"/>
              <a:ea typeface="Verdana" panose="020B0604030504040204" pitchFamily="34" charset="0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List4!$B$42</c:f>
              <c:strCache>
                <c:ptCount val="1"/>
                <c:pt idx="0">
                  <c:v>Prijavljen znesek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List4!$A$43:$A$53</c:f>
              <c:strCache>
                <c:ptCount val="11"/>
                <c:pt idx="0">
                  <c:v>GOSTINSTVO</c:v>
                </c:pt>
                <c:pt idx="1">
                  <c:v>GRADBENIŠTVO</c:v>
                </c:pt>
                <c:pt idx="2">
                  <c:v>PREDELOVALNE DEJAVNOSTI</c:v>
                </c:pt>
                <c:pt idx="3">
                  <c:v>PROMET IN SKLADIŠČENJE</c:v>
                </c:pt>
                <c:pt idx="4">
                  <c:v>ZDRAVSTVO IN SOCIALNO VARSTVO</c:v>
                </c:pt>
                <c:pt idx="5">
                  <c:v>TRGOVINA;VZDRŽ.IN POPRAVILA MOT.VOZIL</c:v>
                </c:pt>
                <c:pt idx="6">
                  <c:v>STROKOVNE,ZNANSTVENE IN TEHNIČNE DEJ.</c:v>
                </c:pt>
                <c:pt idx="7">
                  <c:v>OSKR.Z VODO;RAV.Z ODPL.,ODP.;SAN.OKOLJA</c:v>
                </c:pt>
                <c:pt idx="8">
                  <c:v>INFORMACIJSKE IN KOMUNIKACIJSKE DEJ.</c:v>
                </c:pt>
                <c:pt idx="9">
                  <c:v>FINANČNE IN ZAVAROVALNIŠKE DEJ.</c:v>
                </c:pt>
                <c:pt idx="10">
                  <c:v>DRUGE DEJAVNOSTI</c:v>
                </c:pt>
              </c:strCache>
            </c:strRef>
          </c:cat>
          <c:val>
            <c:numRef>
              <c:f>List4!$B$43:$B$53</c:f>
              <c:numCache>
                <c:formatCode>#,##0</c:formatCode>
                <c:ptCount val="11"/>
                <c:pt idx="0">
                  <c:v>2.5130266696960626</c:v>
                </c:pt>
                <c:pt idx="1">
                  <c:v>5.7548108124739707</c:v>
                </c:pt>
                <c:pt idx="2">
                  <c:v>31.189235584539617</c:v>
                </c:pt>
                <c:pt idx="3">
                  <c:v>4.9846633704628518</c:v>
                </c:pt>
                <c:pt idx="4">
                  <c:v>9.066766353815126</c:v>
                </c:pt>
                <c:pt idx="5">
                  <c:v>29.758644823911585</c:v>
                </c:pt>
                <c:pt idx="6">
                  <c:v>4.7632576967575888</c:v>
                </c:pt>
                <c:pt idx="7">
                  <c:v>2.0327019218594073</c:v>
                </c:pt>
                <c:pt idx="8">
                  <c:v>1.2109981539709591</c:v>
                </c:pt>
                <c:pt idx="9">
                  <c:v>3.648434310017489</c:v>
                </c:pt>
                <c:pt idx="10">
                  <c:v>5.0774603024944698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36-4F0C-BB20-249AE98DFF49}"/>
            </c:ext>
          </c:extLst>
        </c:ser>
        <c:ser>
          <c:idx val="1"/>
          <c:order val="1"/>
          <c:tx>
            <c:strRef>
              <c:f>List4!$C$42</c:f>
              <c:strCache>
                <c:ptCount val="1"/>
                <c:pt idx="0">
                  <c:v>Pobotan znesek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List4!$A$43:$A$53</c:f>
              <c:strCache>
                <c:ptCount val="11"/>
                <c:pt idx="0">
                  <c:v>GOSTINSTVO</c:v>
                </c:pt>
                <c:pt idx="1">
                  <c:v>GRADBENIŠTVO</c:v>
                </c:pt>
                <c:pt idx="2">
                  <c:v>PREDELOVALNE DEJAVNOSTI</c:v>
                </c:pt>
                <c:pt idx="3">
                  <c:v>PROMET IN SKLADIŠČENJE</c:v>
                </c:pt>
                <c:pt idx="4">
                  <c:v>ZDRAVSTVO IN SOCIALNO VARSTVO</c:v>
                </c:pt>
                <c:pt idx="5">
                  <c:v>TRGOVINA;VZDRŽ.IN POPRAVILA MOT.VOZIL</c:v>
                </c:pt>
                <c:pt idx="6">
                  <c:v>STROKOVNE,ZNANSTVENE IN TEHNIČNE DEJ.</c:v>
                </c:pt>
                <c:pt idx="7">
                  <c:v>OSKR.Z VODO;RAV.Z ODPL.,ODP.;SAN.OKOLJA</c:v>
                </c:pt>
                <c:pt idx="8">
                  <c:v>INFORMACIJSKE IN KOMUNIKACIJSKE DEJ.</c:v>
                </c:pt>
                <c:pt idx="9">
                  <c:v>FINANČNE IN ZAVAROVALNIŠKE DEJ.</c:v>
                </c:pt>
                <c:pt idx="10">
                  <c:v>DRUGE DEJAVNOSTI</c:v>
                </c:pt>
              </c:strCache>
            </c:strRef>
          </c:cat>
          <c:val>
            <c:numRef>
              <c:f>List4!$C$43:$C$53</c:f>
              <c:numCache>
                <c:formatCode>#,##0</c:formatCode>
                <c:ptCount val="11"/>
                <c:pt idx="0">
                  <c:v>0.6269812012798639</c:v>
                </c:pt>
                <c:pt idx="1">
                  <c:v>3.6846042377370698</c:v>
                </c:pt>
                <c:pt idx="2">
                  <c:v>25.726964991881957</c:v>
                </c:pt>
                <c:pt idx="3">
                  <c:v>5.5249036958157269</c:v>
                </c:pt>
                <c:pt idx="4">
                  <c:v>5.4696132121077587E-2</c:v>
                </c:pt>
                <c:pt idx="5">
                  <c:v>43.833705673515375</c:v>
                </c:pt>
                <c:pt idx="6">
                  <c:v>4.4726526971948291</c:v>
                </c:pt>
                <c:pt idx="7">
                  <c:v>1.8448755687003908</c:v>
                </c:pt>
                <c:pt idx="8">
                  <c:v>0.72833086128668789</c:v>
                </c:pt>
                <c:pt idx="9">
                  <c:v>9.2795189422304034</c:v>
                </c:pt>
                <c:pt idx="10">
                  <c:v>4.2227659982364285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36-4F0C-BB20-249AE98DF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101824"/>
        <c:axId val="126664704"/>
      </c:barChart>
      <c:catAx>
        <c:axId val="12910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sl-SI" sz="10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sl-SI"/>
          </a:p>
        </c:txPr>
        <c:crossAx val="126664704"/>
        <c:crosses val="autoZero"/>
        <c:auto val="1"/>
        <c:lblAlgn val="ctr"/>
        <c:lblOffset val="100"/>
        <c:noMultiLvlLbl val="0"/>
      </c:catAx>
      <c:valAx>
        <c:axId val="12666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sl-SI" sz="10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sl-SI"/>
          </a:p>
        </c:txPr>
        <c:crossAx val="12910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sl-SI" sz="1000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sl-SI" sz="1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pPr>
      <a:endParaRPr lang="sl-SI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List1!$F$2:$F$10</cx:f>
        <cx:lvl ptCount="9">
          <cx:pt idx="0">2007</cx:pt>
          <cx:pt idx="1">2008</cx:pt>
          <cx:pt idx="2">2009</cx:pt>
          <cx:pt idx="3">2010</cx:pt>
          <cx:pt idx="4">2011</cx:pt>
          <cx:pt idx="5">2012</cx:pt>
          <cx:pt idx="6">2013</cx:pt>
          <cx:pt idx="7">2014</cx:pt>
          <cx:pt idx="8">2015</cx:pt>
        </cx:lvl>
      </cx:strDim>
      <cx:numDim type="val">
        <cx:f>List1!$G$2:$G$10</cx:f>
        <cx:lvl ptCount="9" formatCode="#.##0">
          <cx:pt idx="0">1334</cx:pt>
          <cx:pt idx="1">1262</cx:pt>
          <cx:pt idx="2">1328</cx:pt>
          <cx:pt idx="3">1348</cx:pt>
          <cx:pt idx="4">14019</cx:pt>
          <cx:pt idx="5">12937</cx:pt>
          <cx:pt idx="6">8083</cx:pt>
          <cx:pt idx="7">6431</cx:pt>
          <cx:pt idx="8">5263</cx:pt>
        </cx:lvl>
      </cx:numDim>
    </cx:data>
  </cx:chartData>
  <cx:chart>
    <cx:plotArea>
      <cx:plotAreaRegion>
        <cx:series layoutId="funnel" uniqueId="{E3AF5F6B-B4B9-4AF1-B18C-060057D773D9}">
          <cx:tx>
            <cx:txData>
              <cx:f>List1!$G$1</cx:f>
              <cx:v>Povprečno število dolžnikov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>
                    <a:solidFill>
                      <a:schemeClr val="bg1"/>
                    </a:solidFill>
                  </a:defRPr>
                </a:pPr>
                <a:endParaRPr lang="sl-SI" sz="1400" b="1" i="0" u="none" strike="noStrike" baseline="0">
                  <a:solidFill>
                    <a:schemeClr val="bg1"/>
                  </a:solidFill>
                  <a:latin typeface="Calibri" panose="020F0502020204030204"/>
                </a:endParaRPr>
              </a:p>
            </cx:txPr>
            <cx:visibility seriesName="0" categoryName="0" value="1"/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2400"/>
                  </a:pPr>
                  <a:r>
                    <a:rPr lang="sl-SI" sz="2400" b="1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14.019</a:t>
                  </a:r>
                </a:p>
              </cx:txPr>
              <cx:visibility seriesName="0" categoryName="0" value="1"/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800" b="1"/>
                  </a:pPr>
                  <a:r>
                    <a:rPr lang="sl-SI" sz="1800" b="1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12.937</a:t>
                  </a:r>
                </a:p>
              </cx:txPr>
              <cx:visibility seriesName="0" categoryName="0" value="1"/>
            </cx:dataLabel>
            <cx:dataLabel idx="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600"/>
                  </a:pPr>
                  <a:r>
                    <a:rPr lang="sl-SI" sz="1600" b="1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8.083</a:t>
                  </a:r>
                </a:p>
              </cx:txPr>
            </cx:dataLabel>
            <cx:dataLabel idx="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600"/>
                  </a:pPr>
                  <a:r>
                    <a:rPr lang="sl-SI" sz="1600" b="1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6.431</a:t>
                  </a:r>
                </a:p>
              </cx:txPr>
            </cx:dataLabel>
            <cx:dataLabel idx="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600"/>
                  </a:pPr>
                  <a:r>
                    <a:rPr lang="sl-SI" sz="1600" b="1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5.263</a:t>
                  </a:r>
                </a:p>
              </cx:txPr>
            </cx:dataLabel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1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sl-SI" sz="1100" b="1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Verdana" panose="020B0604030504040204" pitchFamily="34" charset="0"/>
            </a:endParaRPr>
          </a:p>
        </cx:txPr>
      </cx:axis>
    </cx:plotArea>
  </cx:chart>
  <cx:spPr>
    <a:solidFill>
      <a:schemeClr val="bg1">
        <a:lumMod val="95000"/>
      </a:schemeClr>
    </a:solidFill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9F7D54-557A-438A-827F-D5F35C6818E8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A2EEACAF-0BE9-4A28-995D-F8B6D096CADF}">
      <dgm:prSet phldrT="[besedilo]" custT="1"/>
      <dgm:spPr/>
      <dgm:t>
        <a:bodyPr/>
        <a:lstStyle/>
        <a:p>
          <a:r>
            <a:rPr lang="sl-SI" sz="2400" b="1" dirty="0">
              <a:latin typeface="+mn-lt"/>
              <a:ea typeface="Verdana" panose="020B0604030504040204" pitchFamily="34" charset="0"/>
            </a:rPr>
            <a:t>Prostovoljni pobot </a:t>
          </a:r>
          <a:r>
            <a:rPr lang="sl-SI" sz="2400" dirty="0">
              <a:latin typeface="+mn-lt"/>
              <a:ea typeface="Verdana" panose="020B0604030504040204" pitchFamily="34" charset="0"/>
            </a:rPr>
            <a:t>/</a:t>
          </a:r>
        </a:p>
        <a:p>
          <a:r>
            <a:rPr lang="sl-SI" sz="2400" dirty="0">
              <a:latin typeface="+mn-lt"/>
              <a:ea typeface="Verdana" panose="020B0604030504040204" pitchFamily="34" charset="0"/>
            </a:rPr>
            <a:t>na podlagi pogodbe</a:t>
          </a:r>
          <a:endParaRPr lang="sl-SI" sz="2800" dirty="0">
            <a:latin typeface="+mn-lt"/>
          </a:endParaRPr>
        </a:p>
      </dgm:t>
    </dgm:pt>
    <dgm:pt modelId="{8D8B46F2-7654-4C0B-979D-00EB3F10E21D}" type="parTrans" cxnId="{6EA925A0-212C-451B-966B-C0B7307C57DF}">
      <dgm:prSet/>
      <dgm:spPr/>
      <dgm:t>
        <a:bodyPr/>
        <a:lstStyle/>
        <a:p>
          <a:endParaRPr lang="sl-SI"/>
        </a:p>
      </dgm:t>
    </dgm:pt>
    <dgm:pt modelId="{FFDB3423-9806-4AC6-8D2A-B29547AA794D}" type="sibTrans" cxnId="{6EA925A0-212C-451B-966B-C0B7307C57DF}">
      <dgm:prSet/>
      <dgm:spPr/>
      <dgm:t>
        <a:bodyPr/>
        <a:lstStyle/>
        <a:p>
          <a:endParaRPr lang="sl-SI"/>
        </a:p>
      </dgm:t>
    </dgm:pt>
    <dgm:pt modelId="{70600BEA-93AF-4195-923B-B8B386440BF1}">
      <dgm:prSet phldrT="[besedilo]" custT="1"/>
      <dgm:spPr/>
      <dgm:t>
        <a:bodyPr/>
        <a:lstStyle/>
        <a:p>
          <a:r>
            <a:rPr lang="sl-SI" sz="2400" b="1" dirty="0">
              <a:latin typeface="+mn-lt"/>
              <a:ea typeface="Verdana" panose="020B0604030504040204" pitchFamily="34" charset="0"/>
            </a:rPr>
            <a:t>Obvezni pobot </a:t>
          </a:r>
          <a:r>
            <a:rPr lang="sl-SI" sz="2400" dirty="0">
              <a:latin typeface="+mn-lt"/>
              <a:ea typeface="Verdana" panose="020B0604030504040204" pitchFamily="34" charset="0"/>
            </a:rPr>
            <a:t>/ „</a:t>
          </a:r>
          <a:r>
            <a:rPr lang="sl-SI" sz="2400" b="0" dirty="0">
              <a:latin typeface="+mn-lt"/>
              <a:ea typeface="Verdana" panose="020B0604030504040204" pitchFamily="34" charset="0"/>
            </a:rPr>
            <a:t>pogojno obvezen</a:t>
          </a:r>
          <a:r>
            <a:rPr lang="sl-SI" sz="2400" b="1" dirty="0">
              <a:latin typeface="+mn-lt"/>
              <a:ea typeface="Verdana" panose="020B0604030504040204" pitchFamily="34" charset="0"/>
            </a:rPr>
            <a:t>“</a:t>
          </a:r>
        </a:p>
      </dgm:t>
    </dgm:pt>
    <dgm:pt modelId="{61CFAD8C-AED2-439C-A20E-3F5F335108E0}" type="parTrans" cxnId="{911DFC8C-20AD-45DB-B4AD-36DA66CCAB91}">
      <dgm:prSet/>
      <dgm:spPr/>
      <dgm:t>
        <a:bodyPr/>
        <a:lstStyle/>
        <a:p>
          <a:endParaRPr lang="sl-SI"/>
        </a:p>
      </dgm:t>
    </dgm:pt>
    <dgm:pt modelId="{BF64F31A-6075-40FB-A78D-B6E509FF46E4}" type="sibTrans" cxnId="{911DFC8C-20AD-45DB-B4AD-36DA66CCAB91}">
      <dgm:prSet/>
      <dgm:spPr/>
      <dgm:t>
        <a:bodyPr/>
        <a:lstStyle/>
        <a:p>
          <a:endParaRPr lang="sl-SI"/>
        </a:p>
      </dgm:t>
    </dgm:pt>
    <dgm:pt modelId="{F6E1FB17-A2BF-4433-85F0-2BEB3FB30A56}">
      <dgm:prSet/>
      <dgm:spPr/>
      <dgm:t>
        <a:bodyPr/>
        <a:lstStyle/>
        <a:p>
          <a:endParaRPr lang="sl-SI"/>
        </a:p>
      </dgm:t>
    </dgm:pt>
    <dgm:pt modelId="{BDBCD7A3-9A83-4BF4-8C34-1CB0BF7EAEBB}" type="parTrans" cxnId="{B91D092B-1534-41F0-929B-DD4D337F5FA6}">
      <dgm:prSet/>
      <dgm:spPr/>
      <dgm:t>
        <a:bodyPr/>
        <a:lstStyle/>
        <a:p>
          <a:endParaRPr lang="sl-SI"/>
        </a:p>
      </dgm:t>
    </dgm:pt>
    <dgm:pt modelId="{C6F7317B-72AD-46BE-95BA-A4936A65C098}" type="sibTrans" cxnId="{B91D092B-1534-41F0-929B-DD4D337F5FA6}">
      <dgm:prSet/>
      <dgm:spPr/>
      <dgm:t>
        <a:bodyPr/>
        <a:lstStyle/>
        <a:p>
          <a:endParaRPr lang="sl-SI"/>
        </a:p>
      </dgm:t>
    </dgm:pt>
    <dgm:pt modelId="{6A3C582E-5CDB-43EE-A9E8-92912F9657E9}">
      <dgm:prSet/>
      <dgm:spPr/>
      <dgm:t>
        <a:bodyPr/>
        <a:lstStyle/>
        <a:p>
          <a:endParaRPr lang="sl-SI"/>
        </a:p>
      </dgm:t>
    </dgm:pt>
    <dgm:pt modelId="{F7175571-8BD1-4E6C-9DED-72ACF2FAFB3F}" type="parTrans" cxnId="{E0042902-7C3F-4E0F-B2F4-99E1CBC0CC72}">
      <dgm:prSet/>
      <dgm:spPr/>
      <dgm:t>
        <a:bodyPr/>
        <a:lstStyle/>
        <a:p>
          <a:endParaRPr lang="sl-SI"/>
        </a:p>
      </dgm:t>
    </dgm:pt>
    <dgm:pt modelId="{5BD7E19D-BDDA-4ACF-9225-6392C662D0A3}" type="sibTrans" cxnId="{E0042902-7C3F-4E0F-B2F4-99E1CBC0CC72}">
      <dgm:prSet/>
      <dgm:spPr/>
      <dgm:t>
        <a:bodyPr/>
        <a:lstStyle/>
        <a:p>
          <a:endParaRPr lang="sl-SI"/>
        </a:p>
      </dgm:t>
    </dgm:pt>
    <dgm:pt modelId="{E83FDCE0-6FCD-486F-8706-E18E4A3FC5DA}">
      <dgm:prSet/>
      <dgm:spPr/>
      <dgm:t>
        <a:bodyPr/>
        <a:lstStyle/>
        <a:p>
          <a:endParaRPr lang="sl-SI"/>
        </a:p>
      </dgm:t>
    </dgm:pt>
    <dgm:pt modelId="{D0F882CD-659B-44B5-ABC7-AE3C6B40CB20}" type="parTrans" cxnId="{1761D997-C1A4-41F5-A94B-6448FBF3DCBC}">
      <dgm:prSet/>
      <dgm:spPr/>
      <dgm:t>
        <a:bodyPr/>
        <a:lstStyle/>
        <a:p>
          <a:endParaRPr lang="sl-SI"/>
        </a:p>
      </dgm:t>
    </dgm:pt>
    <dgm:pt modelId="{219E5776-D449-43D6-9038-716C9CE009FF}" type="sibTrans" cxnId="{1761D997-C1A4-41F5-A94B-6448FBF3DCBC}">
      <dgm:prSet/>
      <dgm:spPr/>
      <dgm:t>
        <a:bodyPr/>
        <a:lstStyle/>
        <a:p>
          <a:endParaRPr lang="sl-SI"/>
        </a:p>
      </dgm:t>
    </dgm:pt>
    <dgm:pt modelId="{79B96754-7BA0-4649-A98A-4807EC41CA63}">
      <dgm:prSet/>
      <dgm:spPr/>
      <dgm:t>
        <a:bodyPr/>
        <a:lstStyle/>
        <a:p>
          <a:endParaRPr lang="sl-SI"/>
        </a:p>
      </dgm:t>
    </dgm:pt>
    <dgm:pt modelId="{1CEEDBEE-AA6D-41B3-B1D2-0086E3B5EC1E}" type="parTrans" cxnId="{A1075D43-AC2F-4F8D-A449-EAD564B6680F}">
      <dgm:prSet/>
      <dgm:spPr/>
      <dgm:t>
        <a:bodyPr/>
        <a:lstStyle/>
        <a:p>
          <a:endParaRPr lang="sl-SI"/>
        </a:p>
      </dgm:t>
    </dgm:pt>
    <dgm:pt modelId="{43B15EBD-79F2-4678-9E44-08CB595E5B5D}" type="sibTrans" cxnId="{A1075D43-AC2F-4F8D-A449-EAD564B6680F}">
      <dgm:prSet/>
      <dgm:spPr/>
      <dgm:t>
        <a:bodyPr/>
        <a:lstStyle/>
        <a:p>
          <a:endParaRPr lang="sl-SI"/>
        </a:p>
      </dgm:t>
    </dgm:pt>
    <dgm:pt modelId="{2A32ABBB-B2FE-4195-BE26-91BD05F9F5A6}" type="pres">
      <dgm:prSet presAssocID="{F69F7D54-557A-438A-827F-D5F35C6818E8}" presName="compositeShape" presStyleCnt="0">
        <dgm:presLayoutVars>
          <dgm:chMax val="2"/>
          <dgm:dir/>
          <dgm:resizeHandles val="exact"/>
        </dgm:presLayoutVars>
      </dgm:prSet>
      <dgm:spPr/>
    </dgm:pt>
    <dgm:pt modelId="{4D462204-6678-4EB3-BB38-3BF0E3D6B4BC}" type="pres">
      <dgm:prSet presAssocID="{F69F7D54-557A-438A-827F-D5F35C6818E8}" presName="ribbon" presStyleLbl="node1" presStyleIdx="0" presStyleCnt="1" custScaleX="115906" custLinFactNeighborX="-6943" custLinFactNeighborY="16030"/>
      <dgm:spPr/>
    </dgm:pt>
    <dgm:pt modelId="{2D968D08-309D-44F7-848F-D89A1C01B664}" type="pres">
      <dgm:prSet presAssocID="{F69F7D54-557A-438A-827F-D5F35C6818E8}" presName="leftArrowText" presStyleLbl="node1" presStyleIdx="0" presStyleCnt="1" custScaleX="136381" custLinFactNeighborX="-31228" custLinFactNeighborY="-1355">
        <dgm:presLayoutVars>
          <dgm:chMax val="0"/>
          <dgm:bulletEnabled val="1"/>
        </dgm:presLayoutVars>
      </dgm:prSet>
      <dgm:spPr/>
    </dgm:pt>
    <dgm:pt modelId="{09ADC0BB-12AA-45C3-87B5-EBBE1742EEEC}" type="pres">
      <dgm:prSet presAssocID="{F69F7D54-557A-438A-827F-D5F35C6818E8}" presName="rightArrowText" presStyleLbl="node1" presStyleIdx="0" presStyleCnt="1" custScaleX="132724" custScaleY="79207" custLinFactNeighborX="-2083" custLinFactNeighborY="3760">
        <dgm:presLayoutVars>
          <dgm:chMax val="0"/>
          <dgm:bulletEnabled val="1"/>
        </dgm:presLayoutVars>
      </dgm:prSet>
      <dgm:spPr/>
    </dgm:pt>
  </dgm:ptLst>
  <dgm:cxnLst>
    <dgm:cxn modelId="{E0042902-7C3F-4E0F-B2F4-99E1CBC0CC72}" srcId="{F69F7D54-557A-438A-827F-D5F35C6818E8}" destId="{6A3C582E-5CDB-43EE-A9E8-92912F9657E9}" srcOrd="3" destOrd="0" parTransId="{F7175571-8BD1-4E6C-9DED-72ACF2FAFB3F}" sibTransId="{5BD7E19D-BDDA-4ACF-9225-6392C662D0A3}"/>
    <dgm:cxn modelId="{FE5F8008-456B-494D-AB4C-20D0BC3F69BB}" type="presOf" srcId="{A2EEACAF-0BE9-4A28-995D-F8B6D096CADF}" destId="{2D968D08-309D-44F7-848F-D89A1C01B664}" srcOrd="0" destOrd="0" presId="urn:microsoft.com/office/officeart/2005/8/layout/arrow6"/>
    <dgm:cxn modelId="{B91D092B-1534-41F0-929B-DD4D337F5FA6}" srcId="{F69F7D54-557A-438A-827F-D5F35C6818E8}" destId="{F6E1FB17-A2BF-4433-85F0-2BEB3FB30A56}" srcOrd="2" destOrd="0" parTransId="{BDBCD7A3-9A83-4BF4-8C34-1CB0BF7EAEBB}" sibTransId="{C6F7317B-72AD-46BE-95BA-A4936A65C098}"/>
    <dgm:cxn modelId="{A1075D43-AC2F-4F8D-A449-EAD564B6680F}" srcId="{F69F7D54-557A-438A-827F-D5F35C6818E8}" destId="{79B96754-7BA0-4649-A98A-4807EC41CA63}" srcOrd="5" destOrd="0" parTransId="{1CEEDBEE-AA6D-41B3-B1D2-0086E3B5EC1E}" sibTransId="{43B15EBD-79F2-4678-9E44-08CB595E5B5D}"/>
    <dgm:cxn modelId="{911DFC8C-20AD-45DB-B4AD-36DA66CCAB91}" srcId="{F69F7D54-557A-438A-827F-D5F35C6818E8}" destId="{70600BEA-93AF-4195-923B-B8B386440BF1}" srcOrd="1" destOrd="0" parTransId="{61CFAD8C-AED2-439C-A20E-3F5F335108E0}" sibTransId="{BF64F31A-6075-40FB-A78D-B6E509FF46E4}"/>
    <dgm:cxn modelId="{1761D997-C1A4-41F5-A94B-6448FBF3DCBC}" srcId="{F69F7D54-557A-438A-827F-D5F35C6818E8}" destId="{E83FDCE0-6FCD-486F-8706-E18E4A3FC5DA}" srcOrd="4" destOrd="0" parTransId="{D0F882CD-659B-44B5-ABC7-AE3C6B40CB20}" sibTransId="{219E5776-D449-43D6-9038-716C9CE009FF}"/>
    <dgm:cxn modelId="{6EA925A0-212C-451B-966B-C0B7307C57DF}" srcId="{F69F7D54-557A-438A-827F-D5F35C6818E8}" destId="{A2EEACAF-0BE9-4A28-995D-F8B6D096CADF}" srcOrd="0" destOrd="0" parTransId="{8D8B46F2-7654-4C0B-979D-00EB3F10E21D}" sibTransId="{FFDB3423-9806-4AC6-8D2A-B29547AA794D}"/>
    <dgm:cxn modelId="{1E3C83BB-24D1-41E2-A94D-EED0AD1D09CA}" type="presOf" srcId="{F69F7D54-557A-438A-827F-D5F35C6818E8}" destId="{2A32ABBB-B2FE-4195-BE26-91BD05F9F5A6}" srcOrd="0" destOrd="0" presId="urn:microsoft.com/office/officeart/2005/8/layout/arrow6"/>
    <dgm:cxn modelId="{8F43B0E4-E55F-49A2-8A46-FBF2FAC8C50C}" type="presOf" srcId="{70600BEA-93AF-4195-923B-B8B386440BF1}" destId="{09ADC0BB-12AA-45C3-87B5-EBBE1742EEEC}" srcOrd="0" destOrd="0" presId="urn:microsoft.com/office/officeart/2005/8/layout/arrow6"/>
    <dgm:cxn modelId="{14AC9A5B-5431-4465-9A4C-76FE451C1CB8}" type="presParOf" srcId="{2A32ABBB-B2FE-4195-BE26-91BD05F9F5A6}" destId="{4D462204-6678-4EB3-BB38-3BF0E3D6B4BC}" srcOrd="0" destOrd="0" presId="urn:microsoft.com/office/officeart/2005/8/layout/arrow6"/>
    <dgm:cxn modelId="{F24FB2E2-B137-466E-BE90-D7815AF2D424}" type="presParOf" srcId="{2A32ABBB-B2FE-4195-BE26-91BD05F9F5A6}" destId="{2D968D08-309D-44F7-848F-D89A1C01B664}" srcOrd="1" destOrd="0" presId="urn:microsoft.com/office/officeart/2005/8/layout/arrow6"/>
    <dgm:cxn modelId="{F431EA0B-7908-4CF3-86C0-1C5EBCE74868}" type="presParOf" srcId="{2A32ABBB-B2FE-4195-BE26-91BD05F9F5A6}" destId="{09ADC0BB-12AA-45C3-87B5-EBBE1742EEE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62204-6678-4EB3-BB38-3BF0E3D6B4BC}">
      <dsp:nvSpPr>
        <dsp:cNvPr id="0" name=""/>
        <dsp:cNvSpPr/>
      </dsp:nvSpPr>
      <dsp:spPr>
        <a:xfrm>
          <a:off x="387217" y="0"/>
          <a:ext cx="8802246" cy="3037719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68D08-309D-44F7-848F-D89A1C01B664}">
      <dsp:nvSpPr>
        <dsp:cNvPr id="0" name=""/>
        <dsp:cNvSpPr/>
      </dsp:nvSpPr>
      <dsp:spPr>
        <a:xfrm>
          <a:off x="1191293" y="511431"/>
          <a:ext cx="3417869" cy="14884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latin typeface="+mn-lt"/>
              <a:ea typeface="Verdana" panose="020B0604030504040204" pitchFamily="34" charset="0"/>
            </a:rPr>
            <a:t>Prostovoljni pobot </a:t>
          </a:r>
          <a:r>
            <a:rPr lang="sl-SI" sz="2400" kern="1200" dirty="0">
              <a:latin typeface="+mn-lt"/>
              <a:ea typeface="Verdana" panose="020B0604030504040204" pitchFamily="34" charset="0"/>
            </a:rPr>
            <a:t>/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kern="1200" dirty="0">
              <a:latin typeface="+mn-lt"/>
              <a:ea typeface="Verdana" panose="020B0604030504040204" pitchFamily="34" charset="0"/>
            </a:rPr>
            <a:t>na podlagi pogodbe</a:t>
          </a:r>
          <a:endParaRPr lang="sl-SI" sz="2800" kern="1200" dirty="0">
            <a:latin typeface="+mn-lt"/>
          </a:endParaRPr>
        </a:p>
      </dsp:txBody>
      <dsp:txXfrm>
        <a:off x="1191293" y="511431"/>
        <a:ext cx="3417869" cy="1488482"/>
      </dsp:txXfrm>
    </dsp:sp>
    <dsp:sp modelId="{09ADC0BB-12AA-45C3-87B5-EBBE1742EEEC}">
      <dsp:nvSpPr>
        <dsp:cNvPr id="0" name=""/>
        <dsp:cNvSpPr/>
      </dsp:nvSpPr>
      <dsp:spPr>
        <a:xfrm>
          <a:off x="4769312" y="1228352"/>
          <a:ext cx="3930987" cy="11789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latin typeface="+mn-lt"/>
              <a:ea typeface="Verdana" panose="020B0604030504040204" pitchFamily="34" charset="0"/>
            </a:rPr>
            <a:t>Obvezni pobot </a:t>
          </a:r>
          <a:r>
            <a:rPr lang="sl-SI" sz="2400" kern="1200" dirty="0">
              <a:latin typeface="+mn-lt"/>
              <a:ea typeface="Verdana" panose="020B0604030504040204" pitchFamily="34" charset="0"/>
            </a:rPr>
            <a:t>/ „</a:t>
          </a:r>
          <a:r>
            <a:rPr lang="sl-SI" sz="2400" b="0" kern="1200" dirty="0">
              <a:latin typeface="+mn-lt"/>
              <a:ea typeface="Verdana" panose="020B0604030504040204" pitchFamily="34" charset="0"/>
            </a:rPr>
            <a:t>pogojno obvezen</a:t>
          </a:r>
          <a:r>
            <a:rPr lang="sl-SI" sz="2400" b="1" kern="1200" dirty="0">
              <a:latin typeface="+mn-lt"/>
              <a:ea typeface="Verdana" panose="020B0604030504040204" pitchFamily="34" charset="0"/>
            </a:rPr>
            <a:t>“</a:t>
          </a:r>
        </a:p>
      </dsp:txBody>
      <dsp:txXfrm>
        <a:off x="4769312" y="1228352"/>
        <a:ext cx="3930987" cy="1178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0.02055</cdr:y>
    </cdr:from>
    <cdr:to>
      <cdr:x>0.14686</cdr:x>
      <cdr:y>0.07588</cdr:y>
    </cdr:to>
    <cdr:sp macro="" textlink="">
      <cdr:nvSpPr>
        <cdr:cNvPr id="2" name="PoljeZBesedilom 1">
          <a:extLst xmlns:a="http://schemas.openxmlformats.org/drawingml/2006/main">
            <a:ext uri="{FF2B5EF4-FFF2-40B4-BE49-F238E27FC236}">
              <a16:creationId xmlns:a16="http://schemas.microsoft.com/office/drawing/2014/main" id="{0F389EB8-1F7D-4A7E-B7B3-41084C462B53}"/>
            </a:ext>
          </a:extLst>
        </cdr:cNvPr>
        <cdr:cNvSpPr txBox="1"/>
      </cdr:nvSpPr>
      <cdr:spPr>
        <a:xfrm xmlns:a="http://schemas.openxmlformats.org/drawingml/2006/main">
          <a:off x="-6512187" y="86791"/>
          <a:ext cx="709228" cy="2337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sl-SI" sz="1050" dirty="0">
              <a:latin typeface="+mn-lt"/>
              <a:ea typeface="Verdana" panose="020B0604030504040204" pitchFamily="34" charset="0"/>
            </a:rPr>
            <a:t>Delež v 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E6008A-7F51-7546-97E0-0B5960679D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0BDF82-7722-7040-961E-C7D4C4698D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5BE14-DF9B-6C4A-8B05-F33D1EFE5B50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5534A-A6E5-FA4F-A2B7-E2BC3475A3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12DB9-6F7C-4342-ABD3-81A3A32E3F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2CAFD-D67F-B541-8A94-093EF6C4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69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EE6EC-C188-AD40-848E-CCBA2BCBE51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653D6-785C-414C-AB4F-67789BEC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64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stopni diapozitiv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1563" y="2789304"/>
            <a:ext cx="10803525" cy="6396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NASLOV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92150" y="3429000"/>
            <a:ext cx="10802938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Podnaslov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92058" y="5938424"/>
            <a:ext cx="2505075" cy="423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212156" y="5938424"/>
            <a:ext cx="2505075" cy="4238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2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kljucni diapozitiv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0437" y="1632069"/>
            <a:ext cx="10226008" cy="9145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ZAHVALA OZ. ZAKLJUČNI POZDRAV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195276" y="4290167"/>
            <a:ext cx="2383950" cy="9357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Kontakt</a:t>
            </a:r>
            <a:r>
              <a:rPr lang="en-GB" dirty="0"/>
              <a:t>:</a:t>
            </a:r>
            <a:br>
              <a:rPr lang="sl-SI" dirty="0"/>
            </a:br>
            <a:r>
              <a:rPr lang="en-GB" dirty="0" err="1"/>
              <a:t>Vnesite</a:t>
            </a:r>
            <a:r>
              <a:rPr lang="en-GB" dirty="0"/>
              <a:t> e-</a:t>
            </a:r>
            <a:r>
              <a:rPr lang="en-GB" dirty="0" err="1"/>
              <a:t>naslov</a:t>
            </a:r>
            <a:br>
              <a:rPr lang="sl-SI" dirty="0"/>
            </a:br>
            <a:r>
              <a:rPr lang="en-GB" dirty="0" err="1"/>
              <a:t>Telefon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22395" y="4186332"/>
            <a:ext cx="2067231" cy="377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3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kljucni diapozitiv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124093" y="3279531"/>
            <a:ext cx="2382716" cy="949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 dirty="0" err="1"/>
              <a:t>Kontakt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t: 01 / 477 42 00</a:t>
            </a:r>
            <a:br>
              <a:rPr lang="en-US" dirty="0"/>
            </a:br>
            <a:r>
              <a:rPr lang="en-US" dirty="0"/>
              <a:t>e: info@ajpes.si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964826" y="2145947"/>
            <a:ext cx="8063345" cy="9145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ZAHVALA OZ. ZAKLJUČNI POZDRAV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14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stopni diapozitiv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1563" y="2789304"/>
            <a:ext cx="10803525" cy="6396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NASLOV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92150" y="3429000"/>
            <a:ext cx="10802938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Podnaslov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92058" y="5938424"/>
            <a:ext cx="2505075" cy="423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212156" y="5938424"/>
            <a:ext cx="2505075" cy="4238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8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stopni diapozitiv_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5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1563" y="2789304"/>
            <a:ext cx="10803525" cy="6396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NASLOV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92150" y="3429000"/>
            <a:ext cx="10802938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Podnaslov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92058" y="5938424"/>
            <a:ext cx="2505075" cy="423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212156" y="5938424"/>
            <a:ext cx="2505075" cy="4238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13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kljucni diapozitiv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0437" y="1632069"/>
            <a:ext cx="10226008" cy="9145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ZAHVALA OZ. ZAKLJUČNI POZDRAV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195276" y="4241074"/>
            <a:ext cx="2383950" cy="10060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Kontakt</a:t>
            </a:r>
            <a:r>
              <a:rPr lang="en-GB" dirty="0"/>
              <a:t>:</a:t>
            </a:r>
            <a:br>
              <a:rPr lang="sl-SI" dirty="0"/>
            </a:br>
            <a:r>
              <a:rPr lang="en-GB" dirty="0" err="1"/>
              <a:t>Vnesite</a:t>
            </a:r>
            <a:r>
              <a:rPr lang="en-GB" dirty="0"/>
              <a:t> e-</a:t>
            </a:r>
            <a:r>
              <a:rPr lang="en-GB" dirty="0" err="1"/>
              <a:t>naslov</a:t>
            </a:r>
            <a:br>
              <a:rPr lang="sl-SI" dirty="0"/>
            </a:br>
            <a:r>
              <a:rPr lang="en-GB" dirty="0" err="1"/>
              <a:t>Telefon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89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kljucni diapozitiv_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0437" y="1632069"/>
            <a:ext cx="10226008" cy="9145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ZAHVALA OZ. ZAKLJUČNI POZDRAV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195276" y="4241074"/>
            <a:ext cx="2383950" cy="10060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Kontakt</a:t>
            </a:r>
            <a:r>
              <a:rPr lang="en-GB" dirty="0"/>
              <a:t>:</a:t>
            </a:r>
            <a:br>
              <a:rPr lang="sl-SI" dirty="0"/>
            </a:br>
            <a:r>
              <a:rPr lang="en-GB" dirty="0" err="1"/>
              <a:t>Vnesite</a:t>
            </a:r>
            <a:r>
              <a:rPr lang="en-GB" dirty="0"/>
              <a:t> e-</a:t>
            </a:r>
            <a:r>
              <a:rPr lang="en-GB" dirty="0" err="1"/>
              <a:t>naslov</a:t>
            </a:r>
            <a:br>
              <a:rPr lang="sl-SI" dirty="0"/>
            </a:br>
            <a:r>
              <a:rPr lang="en-GB" dirty="0" err="1"/>
              <a:t>Telefon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66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stopni diapozitiv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1563" y="2789304"/>
            <a:ext cx="10803525" cy="6396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NASLOV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92150" y="3429000"/>
            <a:ext cx="10802938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Podnaslov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92058" y="5938424"/>
            <a:ext cx="2505075" cy="423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212156" y="5938424"/>
            <a:ext cx="2505075" cy="4238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26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odsek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19087" y="325439"/>
            <a:ext cx="11553825" cy="57673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Vstavi</a:t>
            </a:r>
            <a:r>
              <a:rPr lang="en-GB" dirty="0"/>
              <a:t> </a:t>
            </a:r>
            <a:r>
              <a:rPr lang="en-GB" dirty="0" err="1"/>
              <a:t>sliko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ozadje</a:t>
            </a:r>
            <a:r>
              <a:rPr lang="en-GB" dirty="0"/>
              <a:t> - </a:t>
            </a:r>
            <a:r>
              <a:rPr lang="en-GB" dirty="0" err="1"/>
              <a:t>modro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196411" y="2682965"/>
            <a:ext cx="10246408" cy="730665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NASLOV ODSEKA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409771" y="3429000"/>
            <a:ext cx="5183425" cy="735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err="1"/>
              <a:t>Podnaslov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5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odsek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375163" y="1796338"/>
            <a:ext cx="5183426" cy="730665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dirty="0"/>
              <a:t>NASLOV ODSEKA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375162" y="2639819"/>
            <a:ext cx="5183425" cy="735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err="1"/>
              <a:t>Podnaslov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33375" y="325438"/>
            <a:ext cx="5762625" cy="5767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r>
              <a:rPr lang="sl-SI" dirty="0"/>
              <a:t>Vstavi sliko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0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tevanj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1878B3E-E8DE-CE48-B43D-2780996E08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0555" y="409575"/>
            <a:ext cx="11561719" cy="457462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NASLOV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297576"/>
            <a:ext cx="5756275" cy="482064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 sz="22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CB80B189-F2C6-47D0-928C-B2397284F4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555" y="1297576"/>
            <a:ext cx="5756275" cy="482064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 sz="22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46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tevanj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1878B3E-E8DE-CE48-B43D-2780996E08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0556" y="409575"/>
            <a:ext cx="11579182" cy="457462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NASLOV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90513" y="1306286"/>
            <a:ext cx="11579225" cy="478100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 sz="2200"/>
            </a:lvl1pPr>
            <a:lvl2pPr marL="800100" indent="-342900">
              <a:buClr>
                <a:srgbClr val="ED7D31"/>
              </a:buClr>
              <a:buFont typeface="Arial" pitchFamily="34" charset="0"/>
              <a:buChar char="•"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1500s, when an unknown printer took a galley of type and scrambled it to make a type specimen book.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lvl="0"/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1500s, when an unknown printer took a galley of type and scrambled it to make a type specimen book.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lvl="0"/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1500s, when an unknown printer took a galley of type and scrambled it to make a type specimen book.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lvl="0"/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1500s, when an unknown printer took a galley of type and scrambled it to make a type specimen book.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lvl="0"/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1500s, when an unknown printer took a galley of type and scrambled it to make a type specimen book.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lvl="0"/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1500s, when an unknown printer took a galley of type and scrambled it to make a type specimen book.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8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predmet + naštev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1878B3E-E8DE-CE48-B43D-2780996E08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430" y="409574"/>
            <a:ext cx="5620194" cy="530951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NASLOV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333375" y="409575"/>
            <a:ext cx="5762625" cy="5708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49A18FC8-875B-475F-8173-47E857049F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430" y="1393371"/>
            <a:ext cx="5620195" cy="472485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 lang="sl-SI" b="0" i="0">
                <a:effectLst/>
              </a:defRPr>
            </a:lvl1pPr>
          </a:lstStyle>
          <a:p>
            <a:pPr lvl="0"/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sl-SI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0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dmet +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6F196839-776A-354B-9A9D-DF4B3EDD94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0092" y="356165"/>
            <a:ext cx="7311301" cy="5660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6205832"/>
            <a:ext cx="12204000" cy="652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6205832"/>
            <a:ext cx="12204000" cy="652168"/>
          </a:xfrm>
          <a:prstGeom prst="rect">
            <a:avLst/>
          </a:prstGeom>
        </p:spPr>
      </p:pic>
      <p:sp>
        <p:nvSpPr>
          <p:cNvPr id="6" name="Označba mesta besedila 5">
            <a:extLst>
              <a:ext uri="{FF2B5EF4-FFF2-40B4-BE49-F238E27FC236}">
                <a16:creationId xmlns:a16="http://schemas.microsoft.com/office/drawing/2014/main" id="{DD19B8ED-D487-4B85-AF4E-EC4C7C774F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64434" y="1516063"/>
            <a:ext cx="3606891" cy="38131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1500s, when an unknown printer took a galley of type and scrambled it to make a type specimen book.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lvl="0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618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en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6205832"/>
            <a:ext cx="12204000" cy="652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6205832"/>
            <a:ext cx="12204000" cy="6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7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83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96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5" Type="http://schemas.openxmlformats.org/officeDocument/2006/relationships/image" Target="../media/image17.png"/><Relationship Id="rId4" Type="http://schemas.microsoft.com/office/2014/relationships/chartEx" Target="../charts/chartEx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94237" y="3011820"/>
            <a:ext cx="10803525" cy="639696"/>
          </a:xfrm>
        </p:spPr>
        <p:txBody>
          <a:bodyPr/>
          <a:lstStyle/>
          <a:p>
            <a:r>
              <a:rPr lang="sl-SI" sz="4800" b="1" dirty="0"/>
              <a:t>Z vključitvijo v pobot do poroštva države </a:t>
            </a:r>
          </a:p>
          <a:p>
            <a:r>
              <a:rPr lang="sl-SI" sz="4800" b="1" dirty="0"/>
              <a:t>pri najemu kredita</a:t>
            </a:r>
            <a:endParaRPr lang="en-US" sz="4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74769" y="5810408"/>
            <a:ext cx="6914582" cy="4238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sl-SI" b="1" dirty="0"/>
              <a:t>Andreja Kelhar Horvat, </a:t>
            </a:r>
          </a:p>
          <a:p>
            <a:pPr>
              <a:spcBef>
                <a:spcPts val="0"/>
              </a:spcBef>
            </a:pPr>
            <a:r>
              <a:rPr lang="sl-SI" b="1" dirty="0"/>
              <a:t>AJPES, vodja Sektorja za bonitetne in druge tržne storitve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178469" y="5860096"/>
            <a:ext cx="3440932" cy="639696"/>
          </a:xfrm>
        </p:spPr>
        <p:txBody>
          <a:bodyPr/>
          <a:lstStyle/>
          <a:p>
            <a:r>
              <a:rPr lang="sl-SI" b="1" dirty="0"/>
              <a:t>7. Mednarodna konferenca MSP</a:t>
            </a:r>
            <a:endParaRPr lang="en-US" b="1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F13DF92-61C5-4E3E-A642-148384E07B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68" y="497799"/>
            <a:ext cx="935857" cy="4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59227AE-E669-4950-9E80-AF44391D54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326" y="481754"/>
            <a:ext cx="795868" cy="35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6AF91C4-94B5-4DC5-B98E-D318CA66303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45" y="474498"/>
            <a:ext cx="472902" cy="37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F7C2A1F-1ACE-45BD-A845-6F246A71B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158" y="445687"/>
            <a:ext cx="466655" cy="40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2F0141A5-B7AF-41FF-911E-F29216E9C6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0066" y="389330"/>
            <a:ext cx="1701901" cy="547151"/>
          </a:xfrm>
          <a:prstGeom prst="rect">
            <a:avLst/>
          </a:prstGeom>
        </p:spPr>
      </p:pic>
      <p:pic>
        <p:nvPicPr>
          <p:cNvPr id="12" name="Picture 1" descr="C:\Users\mojca.kunsek\Pictures\44197074_1864242627015863_1469327948552077312_n.jpg">
            <a:extLst>
              <a:ext uri="{FF2B5EF4-FFF2-40B4-BE49-F238E27FC236}">
                <a16:creationId xmlns:a16="http://schemas.microsoft.com/office/drawing/2014/main" id="{78A3AF0B-4EB1-4E4E-A0EF-F824B8123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148" y="452582"/>
            <a:ext cx="736417" cy="37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10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649C10-8048-4EDD-B88D-340A10410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069" y="483391"/>
            <a:ext cx="11403861" cy="688931"/>
          </a:xfrm>
        </p:spPr>
        <p:txBody>
          <a:bodyPr/>
          <a:lstStyle/>
          <a:p>
            <a:r>
              <a:rPr lang="sl-SI" sz="3200" dirty="0"/>
              <a:t>Postopek izvedbe ePobot AJPES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C70482A7-E50E-4095-B728-27BCEB122C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387" y="1511965"/>
            <a:ext cx="11579225" cy="5315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sl-SI" altLang="sl-SI" sz="2400" b="1" dirty="0">
                <a:latin typeface="+mj-lt"/>
                <a:ea typeface="Verdana" panose="020B0604030504040204" pitchFamily="34" charset="0"/>
                <a:cs typeface="Calibri" pitchFamily="34" charset="0"/>
              </a:rPr>
              <a:t>1. Odprtje kroga pobota v skladu z urnikom večstranskega pobota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l-SI" altLang="sl-SI" sz="2400" b="1" dirty="0">
                <a:latin typeface="+mj-lt"/>
                <a:ea typeface="Verdana" panose="020B0604030504040204" pitchFamily="34" charset="0"/>
                <a:cs typeface="Calibri" pitchFamily="34" charset="0"/>
              </a:rPr>
              <a:t>2. Prijava na portal AJPES in identifikacija s kvalificiranim digitalnim potrdilom</a:t>
            </a:r>
          </a:p>
          <a:p>
            <a:pPr marL="742950" lvl="1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l-SI" altLang="sl-SI" dirty="0">
                <a:latin typeface="+mj-lt"/>
                <a:ea typeface="Verdana" panose="020B0604030504040204" pitchFamily="34" charset="0"/>
                <a:cs typeface="Calibri" pitchFamily="34" charset="0"/>
              </a:rPr>
              <a:t>nastavitve profila na portalu AJPES – zakoniti zastopniki poslovnega subjekta ali njihovi pooblaščenci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l-SI" altLang="sl-SI" sz="2400" b="1" dirty="0">
                <a:latin typeface="+mj-lt"/>
                <a:ea typeface="Verdana" panose="020B0604030504040204" pitchFamily="34" charset="0"/>
                <a:cs typeface="Calibri" pitchFamily="34" charset="0"/>
              </a:rPr>
              <a:t>4. Pooblastilo za uporabo storitve ePobot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l-SI" altLang="sl-SI" sz="2400" b="1" dirty="0">
                <a:latin typeface="+mj-lt"/>
                <a:ea typeface="Verdana" panose="020B0604030504040204" pitchFamily="34" charset="0"/>
                <a:cs typeface="Calibri" pitchFamily="34" charset="0"/>
              </a:rPr>
              <a:t>5. Sklenitev pogodbe (prostovoljni pobot)</a:t>
            </a:r>
          </a:p>
          <a:p>
            <a:pPr marL="742950" lvl="1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l-SI" altLang="sl-SI" dirty="0">
                <a:latin typeface="+mj-lt"/>
                <a:ea typeface="Verdana" panose="020B0604030504040204" pitchFamily="34" charset="0"/>
                <a:cs typeface="Calibri" pitchFamily="34" charset="0"/>
              </a:rPr>
              <a:t>za prijave v obvezni pobot pogodba NI POTREBNA</a:t>
            </a:r>
          </a:p>
          <a:p>
            <a:pPr marL="457200" indent="-457200">
              <a:spcBef>
                <a:spcPts val="1800"/>
              </a:spcBef>
              <a:buClrTx/>
              <a:buFont typeface="+mj-lt"/>
              <a:buAutoNum type="arabicPeriod" startAt="6"/>
            </a:pPr>
            <a:r>
              <a:rPr lang="sl-SI" altLang="sl-SI" sz="2400" b="1" dirty="0">
                <a:latin typeface="+mj-lt"/>
                <a:ea typeface="Verdana" panose="020B0604030504040204" pitchFamily="34" charset="0"/>
                <a:cs typeface="Calibri" pitchFamily="34" charset="0"/>
              </a:rPr>
              <a:t>Vnos prijav v ePobot </a:t>
            </a:r>
            <a:r>
              <a:rPr lang="sl-SI" altLang="sl-SI" sz="2400" dirty="0">
                <a:ea typeface="Verdana" panose="020B0604030504040204" pitchFamily="34" charset="0"/>
                <a:cs typeface="Calibri" pitchFamily="34" charset="0"/>
              </a:rPr>
              <a:t>(direktno v aplikacijo ali uvoz XML datoteke)</a:t>
            </a:r>
          </a:p>
          <a:p>
            <a:pPr marL="0" indent="0">
              <a:buClrTx/>
              <a:buNone/>
            </a:pPr>
            <a:endParaRPr lang="sl-SI" altLang="sl-SI" sz="2400" dirty="0">
              <a:ea typeface="Verdana" panose="020B0604030504040204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sl-SI" sz="1400" dirty="0">
              <a:ea typeface="Verdana" panose="020B0604030504040204" pitchFamily="34" charset="0"/>
              <a:cs typeface="Calibri" pitchFamily="34" charset="0"/>
            </a:endParaRPr>
          </a:p>
          <a:p>
            <a:pPr marL="457200" lvl="1" indent="0">
              <a:buNone/>
            </a:pPr>
            <a:endParaRPr lang="sl-SI" altLang="sl-SI" dirty="0">
              <a:latin typeface="+mj-lt"/>
              <a:ea typeface="Verdana" panose="020B060403050404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01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649C10-8048-4EDD-B88D-340A10410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069" y="483391"/>
            <a:ext cx="11403861" cy="688931"/>
          </a:xfrm>
        </p:spPr>
        <p:txBody>
          <a:bodyPr/>
          <a:lstStyle/>
          <a:p>
            <a:r>
              <a:rPr lang="sl-SI" sz="3200" dirty="0"/>
              <a:t>Postopek izvedbe ePobot AJPES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C70482A7-E50E-4095-B728-27BCEB122C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987" y="1739990"/>
            <a:ext cx="5555151" cy="3034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2400"/>
              </a:spcBef>
              <a:buClrTx/>
              <a:buFont typeface="+mj-lt"/>
              <a:buAutoNum type="arabicPeriod" startAt="7"/>
            </a:pPr>
            <a:r>
              <a:rPr lang="sl-SI" sz="2400" b="1" dirty="0">
                <a:ea typeface="Verdana" panose="020B0604030504040204" pitchFamily="34" charset="0"/>
                <a:cs typeface="Calibri" pitchFamily="34" charset="0"/>
              </a:rPr>
              <a:t>Zaprtje kroga pobota </a:t>
            </a:r>
            <a:r>
              <a:rPr lang="sl-SI" sz="2400" dirty="0">
                <a:ea typeface="Verdana" panose="020B0604030504040204" pitchFamily="34" charset="0"/>
                <a:cs typeface="Calibri" pitchFamily="34" charset="0"/>
              </a:rPr>
              <a:t>(na dan pobota ob 13. uri)</a:t>
            </a:r>
          </a:p>
          <a:p>
            <a:pPr marL="457200" indent="-457200">
              <a:spcBef>
                <a:spcPts val="2400"/>
              </a:spcBef>
              <a:buClrTx/>
              <a:buFont typeface="+mj-lt"/>
              <a:buAutoNum type="arabicPeriod" startAt="7"/>
            </a:pPr>
            <a:r>
              <a:rPr lang="sl-SI" altLang="sl-SI" sz="2400" b="1" dirty="0">
                <a:ea typeface="Verdana" panose="020B0604030504040204" pitchFamily="34" charset="0"/>
                <a:cs typeface="Calibri" pitchFamily="34" charset="0"/>
              </a:rPr>
              <a:t>Izvedba pobota </a:t>
            </a:r>
            <a:r>
              <a:rPr lang="sl-SI" altLang="sl-SI" sz="2400" dirty="0">
                <a:ea typeface="Verdana" panose="020B0604030504040204" pitchFamily="34" charset="0"/>
                <a:cs typeface="Calibri" pitchFamily="34" charset="0"/>
              </a:rPr>
              <a:t>(sistem ePobot poišče optimalen pobot v vseh verigah)</a:t>
            </a:r>
          </a:p>
          <a:p>
            <a:pPr marL="457200" indent="-457200">
              <a:spcBef>
                <a:spcPts val="2400"/>
              </a:spcBef>
              <a:buClrTx/>
              <a:buFont typeface="+mj-lt"/>
              <a:buAutoNum type="arabicPeriod" startAt="7"/>
            </a:pPr>
            <a:r>
              <a:rPr lang="sl-SI" altLang="sl-SI" sz="2400" b="1" dirty="0">
                <a:ea typeface="Verdana" panose="020B0604030504040204" pitchFamily="34" charset="0"/>
                <a:cs typeface="Calibri" pitchFamily="34" charset="0"/>
              </a:rPr>
              <a:t>Prevzem potrdila</a:t>
            </a:r>
            <a:r>
              <a:rPr lang="sl-SI" altLang="sl-SI" sz="2400" dirty="0">
                <a:ea typeface="Verdana" panose="020B0604030504040204" pitchFamily="34" charset="0"/>
                <a:cs typeface="Calibri" pitchFamily="34" charset="0"/>
              </a:rPr>
              <a:t> o prijavi obveznosti in obvestila o rezultatih večstranskega pobota na dan pobota.</a:t>
            </a:r>
          </a:p>
        </p:txBody>
      </p:sp>
      <p:pic>
        <p:nvPicPr>
          <p:cNvPr id="6" name="Picture 2" descr="U:\TRŽENJE NOVIH STORITEV\LOGOTIPI, BANNERJI\Slike\shema_večstranki_pobot_potek_epobot_izvajanje_AJPES.jpg">
            <a:extLst>
              <a:ext uri="{FF2B5EF4-FFF2-40B4-BE49-F238E27FC236}">
                <a16:creationId xmlns:a16="http://schemas.microsoft.com/office/drawing/2014/main" id="{AB9C4708-DBF5-492B-85FF-D7C8C0D39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523376"/>
            <a:ext cx="5803542" cy="365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CE476B9-DF24-4F4F-B390-C0BA4F84CEDE}"/>
              </a:ext>
            </a:extLst>
          </p:cNvPr>
          <p:cNvSpPr txBox="1"/>
          <p:nvPr/>
        </p:nvSpPr>
        <p:spPr>
          <a:xfrm>
            <a:off x="292459" y="5147904"/>
            <a:ext cx="7522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altLang="sl-SI" sz="2400" dirty="0">
                <a:ea typeface="Verdana" panose="020B0604030504040204" pitchFamily="34" charset="0"/>
                <a:cs typeface="Calibri" pitchFamily="34" charset="0"/>
              </a:rPr>
              <a:t>Potrdilo o prijavi obveznosti – podlaga za odločanje bank o pridobitvi kredita z državnim poroštvom.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42841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649C10-8048-4EDD-B88D-340A10410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069" y="90029"/>
            <a:ext cx="11403861" cy="688931"/>
          </a:xfrm>
        </p:spPr>
        <p:txBody>
          <a:bodyPr/>
          <a:lstStyle/>
          <a:p>
            <a:r>
              <a:rPr lang="sl-SI" sz="3200" dirty="0"/>
              <a:t>Potrdila za prevzem na portalu AJPES </a:t>
            </a:r>
            <a:r>
              <a:rPr lang="sl-SI" sz="2400" dirty="0">
                <a:solidFill>
                  <a:schemeClr val="tx1"/>
                </a:solidFill>
              </a:rPr>
              <a:t>(na dan pobota)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DC59763-995F-4D87-9CE8-90AA46830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90" y="957194"/>
            <a:ext cx="4891532" cy="505478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07775467-3418-4FD8-8BA8-E32BF8EB5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422" y="957194"/>
            <a:ext cx="4528685" cy="503124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1416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C1C772-794E-4764-87F0-1CDE04D84E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Rezultati večstranskega pobota v letu 2020</a:t>
            </a:r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F02D3783-4A96-4D56-A017-E3C88A0DEA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128450"/>
              </p:ext>
            </p:extLst>
          </p:nvPr>
        </p:nvGraphicFramePr>
        <p:xfrm>
          <a:off x="290556" y="1387350"/>
          <a:ext cx="5453752" cy="4145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jeZBesedilom 1">
            <a:extLst>
              <a:ext uri="{FF2B5EF4-FFF2-40B4-BE49-F238E27FC236}">
                <a16:creationId xmlns:a16="http://schemas.microsoft.com/office/drawing/2014/main" id="{0F389EB8-1F7D-4A7E-B7B3-41084C462B53}"/>
              </a:ext>
            </a:extLst>
          </p:cNvPr>
          <p:cNvSpPr txBox="1"/>
          <p:nvPr/>
        </p:nvSpPr>
        <p:spPr>
          <a:xfrm>
            <a:off x="0" y="1118759"/>
            <a:ext cx="1494309" cy="27698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l-SI" sz="1000" dirty="0">
                <a:latin typeface="Verdana" panose="020B0604030504040204" pitchFamily="34" charset="0"/>
                <a:ea typeface="Verdana" panose="020B0604030504040204" pitchFamily="34" charset="0"/>
              </a:rPr>
              <a:t>zneski v mio EUR</a:t>
            </a:r>
          </a:p>
        </p:txBody>
      </p:sp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id="{999C8376-B08D-4E01-8A7D-B6310EE955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171977"/>
              </p:ext>
            </p:extLst>
          </p:nvPr>
        </p:nvGraphicFramePr>
        <p:xfrm>
          <a:off x="6512187" y="1308954"/>
          <a:ext cx="4829175" cy="422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oljeZBesedilom 1">
            <a:extLst>
              <a:ext uri="{FF2B5EF4-FFF2-40B4-BE49-F238E27FC236}">
                <a16:creationId xmlns:a16="http://schemas.microsoft.com/office/drawing/2014/main" id="{0F389EB8-1F7D-4A7E-B7B3-41084C462B53}"/>
              </a:ext>
            </a:extLst>
          </p:cNvPr>
          <p:cNvSpPr txBox="1"/>
          <p:nvPr/>
        </p:nvSpPr>
        <p:spPr>
          <a:xfrm>
            <a:off x="962526" y="4774754"/>
            <a:ext cx="981778" cy="27698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l-SI" sz="1000" b="1" dirty="0">
                <a:latin typeface="Verdana" panose="020B0604030504040204" pitchFamily="34" charset="0"/>
                <a:ea typeface="Verdana" panose="020B0604030504040204" pitchFamily="34" charset="0"/>
              </a:rPr>
              <a:t>I-III/2020</a:t>
            </a:r>
          </a:p>
        </p:txBody>
      </p:sp>
      <p:sp>
        <p:nvSpPr>
          <p:cNvPr id="8" name="PoljeZBesedilom 1">
            <a:extLst>
              <a:ext uri="{FF2B5EF4-FFF2-40B4-BE49-F238E27FC236}">
                <a16:creationId xmlns:a16="http://schemas.microsoft.com/office/drawing/2014/main" id="{0F389EB8-1F7D-4A7E-B7B3-41084C462B53}"/>
              </a:ext>
            </a:extLst>
          </p:cNvPr>
          <p:cNvSpPr txBox="1"/>
          <p:nvPr/>
        </p:nvSpPr>
        <p:spPr>
          <a:xfrm>
            <a:off x="2423961" y="4774754"/>
            <a:ext cx="981778" cy="27698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l-SI" sz="1000" b="1" dirty="0">
                <a:latin typeface="Verdana" panose="020B0604030504040204" pitchFamily="34" charset="0"/>
                <a:ea typeface="Verdana" panose="020B0604030504040204" pitchFamily="34" charset="0"/>
              </a:rPr>
              <a:t>IV/2020</a:t>
            </a:r>
          </a:p>
        </p:txBody>
      </p:sp>
      <p:sp>
        <p:nvSpPr>
          <p:cNvPr id="9" name="PoljeZBesedilom 1">
            <a:extLst>
              <a:ext uri="{FF2B5EF4-FFF2-40B4-BE49-F238E27FC236}">
                <a16:creationId xmlns:a16="http://schemas.microsoft.com/office/drawing/2014/main" id="{0F389EB8-1F7D-4A7E-B7B3-41084C462B53}"/>
              </a:ext>
            </a:extLst>
          </p:cNvPr>
          <p:cNvSpPr txBox="1"/>
          <p:nvPr/>
        </p:nvSpPr>
        <p:spPr>
          <a:xfrm>
            <a:off x="3875771" y="4773773"/>
            <a:ext cx="981778" cy="27698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l-SI" sz="1000" b="1" dirty="0">
                <a:latin typeface="Verdana" panose="020B0604030504040204" pitchFamily="34" charset="0"/>
                <a:ea typeface="Verdana" panose="020B0604030504040204" pitchFamily="34" charset="0"/>
              </a:rPr>
              <a:t>V/2020</a:t>
            </a:r>
          </a:p>
        </p:txBody>
      </p:sp>
    </p:spTree>
    <p:extLst>
      <p:ext uri="{BB962C8B-B14F-4D97-AF65-F5344CB8AC3E}">
        <p14:creationId xmlns:p14="http://schemas.microsoft.com/office/powerpoint/2010/main" val="28549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Kontakt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t: 01/4774 </a:t>
            </a:r>
            <a:r>
              <a:rPr lang="sl-SI" dirty="0"/>
              <a:t>2</a:t>
            </a:r>
            <a:r>
              <a:rPr lang="en-GB" dirty="0"/>
              <a:t>00</a:t>
            </a:r>
            <a:br>
              <a:rPr lang="en-GB" dirty="0"/>
            </a:br>
            <a:r>
              <a:rPr lang="en-GB" dirty="0"/>
              <a:t>e: info</a:t>
            </a:r>
            <a:r>
              <a:rPr lang="sl-SI" dirty="0"/>
              <a:t>@</a:t>
            </a:r>
            <a:r>
              <a:rPr lang="en-GB" dirty="0"/>
              <a:t>ajpes.si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HVALA ZA POZORNOST</a:t>
            </a:r>
            <a:r>
              <a:rPr lang="sl-SI" dirty="0"/>
              <a:t> in SREČNO!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BBF6C62-DDB7-462B-9855-2CD6BA2784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594" y="5988664"/>
            <a:ext cx="935857" cy="4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5E6B6BC-E3D4-4321-AD76-4913A3D2ED4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223" y="5958764"/>
            <a:ext cx="795868" cy="35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7BB3EE0-F45B-4C3C-9EF9-59A5AE165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179" y="5957221"/>
            <a:ext cx="466655" cy="40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1DEA56B-6EE7-4272-8742-447C0BC6F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0921" y="5888256"/>
            <a:ext cx="1701901" cy="547151"/>
          </a:xfrm>
          <a:prstGeom prst="rect">
            <a:avLst/>
          </a:prstGeom>
        </p:spPr>
      </p:pic>
      <p:pic>
        <p:nvPicPr>
          <p:cNvPr id="8" name="Picture 1" descr="C:\Users\mojca.kunsek\Pictures\44197074_1864242627015863_1469327948552077312_n.jpg">
            <a:extLst>
              <a:ext uri="{FF2B5EF4-FFF2-40B4-BE49-F238E27FC236}">
                <a16:creationId xmlns:a16="http://schemas.microsoft.com/office/drawing/2014/main" id="{7C0DD40F-9E96-4299-8FFE-3B875AC16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499" y="5951508"/>
            <a:ext cx="736417" cy="37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60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342A08-D6D8-4977-B2A1-4B43FBB0E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01" y="467135"/>
            <a:ext cx="11579182" cy="457462"/>
          </a:xfrm>
        </p:spPr>
        <p:txBody>
          <a:bodyPr/>
          <a:lstStyle/>
          <a:p>
            <a:r>
              <a:rPr lang="sl-SI" sz="3200" dirty="0"/>
              <a:t>AJPES – uradni vir podatkov o slovenskih poslovnih subjektih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B86DDC4C-58B6-4543-A5C9-6ECAD5A3E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338" y="467135"/>
            <a:ext cx="6180951" cy="6180951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F05CC109-DFE1-49F9-803A-471C19972716}"/>
              </a:ext>
            </a:extLst>
          </p:cNvPr>
          <p:cNvSpPr txBox="1"/>
          <p:nvPr/>
        </p:nvSpPr>
        <p:spPr>
          <a:xfrm>
            <a:off x="4353794" y="1454581"/>
            <a:ext cx="4139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bg1"/>
                </a:solidFill>
                <a:cs typeface="Arial" panose="020B0604020202020204" pitchFamily="34" charset="0"/>
              </a:rPr>
              <a:t>vodenje Poslovnega registra Slovenije in drugih registrov</a:t>
            </a:r>
            <a:endParaRPr lang="sl-SI" sz="2000" dirty="0">
              <a:solidFill>
                <a:schemeClr val="bg1"/>
              </a:solidFill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23428C45-6ACA-4247-9FD2-09237C68776C}"/>
              </a:ext>
            </a:extLst>
          </p:cNvPr>
          <p:cNvSpPr txBox="1"/>
          <p:nvPr/>
        </p:nvSpPr>
        <p:spPr>
          <a:xfrm>
            <a:off x="4217111" y="2528495"/>
            <a:ext cx="4513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bg1"/>
                </a:solidFill>
                <a:cs typeface="Arial" panose="020B0604020202020204" pitchFamily="34" charset="0"/>
              </a:rPr>
              <a:t>zagotavljanje uradnih objav </a:t>
            </a:r>
            <a:r>
              <a:rPr lang="sl-SI" dirty="0">
                <a:solidFill>
                  <a:schemeClr val="bg1"/>
                </a:solidFill>
              </a:rPr>
              <a:t>v postopkih vpisov v PRS in sodni register, </a:t>
            </a:r>
          </a:p>
          <a:p>
            <a:r>
              <a:rPr lang="sl-SI" dirty="0">
                <a:solidFill>
                  <a:schemeClr val="bg1"/>
                </a:solidFill>
              </a:rPr>
              <a:t>v postopkih zaradi insolventnosti, …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13F8DEA5-09ED-4BD0-B618-A941E975CF4B}"/>
              </a:ext>
            </a:extLst>
          </p:cNvPr>
          <p:cNvSpPr txBox="1"/>
          <p:nvPr/>
        </p:nvSpPr>
        <p:spPr>
          <a:xfrm>
            <a:off x="4198718" y="3934971"/>
            <a:ext cx="4294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cs typeface="Arial" panose="020B0604020202020204" pitchFamily="34" charset="0"/>
              </a:rPr>
              <a:t>zbiranje, obdelovanje in objava letnih in drugih poročil</a:t>
            </a:r>
            <a:endParaRPr lang="sl-SI" sz="2000" dirty="0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CDCE2BBC-A553-4E46-B2CE-66F85B4465F4}"/>
              </a:ext>
            </a:extLst>
          </p:cNvPr>
          <p:cNvSpPr txBox="1"/>
          <p:nvPr/>
        </p:nvSpPr>
        <p:spPr>
          <a:xfrm>
            <a:off x="4276255" y="5095226"/>
            <a:ext cx="4294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cs typeface="Arial" panose="020B0604020202020204" pitchFamily="34" charset="0"/>
              </a:rPr>
              <a:t>bonitetne in druge informacije, izvajanje večstranskega pobota</a:t>
            </a:r>
            <a:endParaRPr lang="sl-SI" altLang="sl-SI" sz="2000" b="1" dirty="0">
              <a:cs typeface="Arial" panose="020B0604020202020204" pitchFamily="34" charset="0"/>
            </a:endParaRPr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36794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342A08-D6D8-4977-B2A1-4B43FBB0E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01" y="467135"/>
            <a:ext cx="11579182" cy="457462"/>
          </a:xfrm>
        </p:spPr>
        <p:txBody>
          <a:bodyPr/>
          <a:lstStyle/>
          <a:p>
            <a:r>
              <a:rPr lang="sl-SI" sz="3200" dirty="0"/>
              <a:t>Vpliv interventnih zakonov na izvajanje nalog AJPES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7E6B0DC-5678-42CA-BD6D-C58D4494DC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0900" y="1335489"/>
            <a:ext cx="11305987" cy="4571535"/>
          </a:xfrm>
          <a:noFill/>
        </p:spPr>
        <p:txBody>
          <a:bodyPr/>
          <a:lstStyle/>
          <a:p>
            <a:pPr>
              <a:defRPr/>
            </a:pPr>
            <a:r>
              <a:rPr lang="sl-SI" altLang="sl-SI" sz="2400" b="1" dirty="0"/>
              <a:t>Zakon o interventnih ukrepih na javnofinančnem področju (</a:t>
            </a:r>
            <a:r>
              <a:rPr lang="sl-SI" sz="2400" b="1" dirty="0"/>
              <a:t>ZIUJP)	</a:t>
            </a:r>
            <a:r>
              <a:rPr lang="sl-SI" sz="2400" dirty="0"/>
              <a:t>	                                   	Masovna j</a:t>
            </a:r>
            <a:r>
              <a:rPr lang="sl-SI" altLang="sl-SI" sz="2400" dirty="0"/>
              <a:t>avna objava LP 2019 (19. 6. 2020)</a:t>
            </a:r>
          </a:p>
          <a:p>
            <a:pPr algn="just">
              <a:defRPr/>
            </a:pPr>
            <a:endParaRPr lang="sl-SI" altLang="sl-SI" sz="2400" dirty="0"/>
          </a:p>
          <a:p>
            <a:pPr algn="just">
              <a:spcBef>
                <a:spcPts val="0"/>
              </a:spcBef>
              <a:defRPr/>
            </a:pPr>
            <a:r>
              <a:rPr lang="sl-SI" altLang="sl-SI" sz="2400" b="1" dirty="0"/>
              <a:t>Zakon o interventnih ukrepih za zajezitev epidemije COVID-19 in omilitev njenih posledic za državljane in gospodarstvo (ZIUZEOP)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sl-SI" altLang="sl-SI" sz="2400" b="1" dirty="0"/>
              <a:t>	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sl-SI" altLang="sl-SI" sz="2400" b="1" dirty="0"/>
              <a:t>	Sprememba plačilnih rokov javnega sektorja (do 15. 5. 2021)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sl-SI" sz="2200" dirty="0"/>
              <a:t>8 dnevni plačilni rok javnega sektorja za plačilo obveznosti upniku iz zasebnega sektorja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sl-SI" sz="2200" dirty="0"/>
              <a:t>60 dnevni plačilni zasebnega sektorja, če gre za obveznost plačila do upnika iz javnega sektorja</a:t>
            </a:r>
          </a:p>
          <a:p>
            <a:pPr marL="571500" lvl="1" indent="0" algn="just">
              <a:spcBef>
                <a:spcPts val="0"/>
              </a:spcBef>
              <a:buNone/>
              <a:defRPr/>
            </a:pPr>
            <a:endParaRPr lang="sl-SI" altLang="sl-SI" sz="2600" b="1" dirty="0"/>
          </a:p>
          <a:p>
            <a:pPr marL="571500" lvl="1" indent="0" algn="just">
              <a:spcBef>
                <a:spcPts val="0"/>
              </a:spcBef>
              <a:buNone/>
              <a:defRPr/>
            </a:pPr>
            <a:r>
              <a:rPr lang="sl-SI" altLang="sl-SI" b="1" dirty="0"/>
              <a:t>	Zadržanje izvrševanja sklepov o izvršbi (do 31. 5. 2020)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sl-SI" altLang="sl-SI" sz="2400" b="1" dirty="0"/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sl-SI" altLang="sl-SI" sz="2400" b="1" dirty="0"/>
              <a:t>	</a:t>
            </a:r>
            <a:endParaRPr lang="sl-SI" altLang="sl-SI" sz="1200" dirty="0"/>
          </a:p>
        </p:txBody>
      </p:sp>
    </p:spTree>
    <p:extLst>
      <p:ext uri="{BB962C8B-B14F-4D97-AF65-F5344CB8AC3E}">
        <p14:creationId xmlns:p14="http://schemas.microsoft.com/office/powerpoint/2010/main" val="271364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1">
            <a:extLst>
              <a:ext uri="{FF2B5EF4-FFF2-40B4-BE49-F238E27FC236}">
                <a16:creationId xmlns:a16="http://schemas.microsoft.com/office/drawing/2014/main" id="{18262679-0754-440C-8512-7C821EB9C81D}"/>
              </a:ext>
            </a:extLst>
          </p:cNvPr>
          <p:cNvSpPr txBox="1">
            <a:spLocks/>
          </p:cNvSpPr>
          <p:nvPr/>
        </p:nvSpPr>
        <p:spPr>
          <a:xfrm>
            <a:off x="306409" y="467135"/>
            <a:ext cx="11579182" cy="45746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l-SI" altLang="sl-SI" sz="3200" dirty="0"/>
              <a:t>Register transakcijskih računov (</a:t>
            </a:r>
            <a:r>
              <a:rPr lang="sl-SI" altLang="sl-SI" sz="3200" dirty="0" err="1"/>
              <a:t>eRTR</a:t>
            </a:r>
            <a:r>
              <a:rPr lang="sl-SI" altLang="sl-SI" sz="3200" dirty="0"/>
              <a:t>)</a:t>
            </a:r>
            <a:endParaRPr lang="sl-SI" sz="3200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A2301595-0778-405E-95D9-7DE292E0E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4" y="1173507"/>
            <a:ext cx="11089758" cy="490831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5" name="Pravokotnik 14">
            <a:extLst>
              <a:ext uri="{FF2B5EF4-FFF2-40B4-BE49-F238E27FC236}">
                <a16:creationId xmlns:a16="http://schemas.microsoft.com/office/drawing/2014/main" id="{ABBEE936-FC10-47B9-A384-E4D5643B4721}"/>
              </a:ext>
            </a:extLst>
          </p:cNvPr>
          <p:cNvSpPr/>
          <p:nvPr/>
        </p:nvSpPr>
        <p:spPr>
          <a:xfrm>
            <a:off x="10505614" y="4470635"/>
            <a:ext cx="720080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6234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342A08-D6D8-4977-B2A1-4B43FBB0E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01" y="467135"/>
            <a:ext cx="11579182" cy="457462"/>
          </a:xfrm>
        </p:spPr>
        <p:txBody>
          <a:bodyPr/>
          <a:lstStyle/>
          <a:p>
            <a:r>
              <a:rPr lang="sl-SI" sz="3200" dirty="0"/>
              <a:t>Vpliv interventnih zakonov na izvajanje nalog AJPES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7E6B0DC-5678-42CA-BD6D-C58D4494DC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0900" y="1335489"/>
            <a:ext cx="11305987" cy="968799"/>
          </a:xfrm>
          <a:noFill/>
        </p:spPr>
        <p:txBody>
          <a:bodyPr/>
          <a:lstStyle/>
          <a:p>
            <a:pPr algn="just">
              <a:defRPr/>
            </a:pPr>
            <a:r>
              <a:rPr lang="sl-SI" altLang="sl-SI" sz="2400" dirty="0"/>
              <a:t>Zakon o zagotovitvi dodatne likvidnosti gospodarstvu za omilitev posledic epidemije COVID-19 </a:t>
            </a:r>
            <a:r>
              <a:rPr lang="sl-SI" sz="2400" dirty="0"/>
              <a:t>(ZDLGPE)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l-SI" sz="2400" b="1" dirty="0"/>
              <a:t>	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4A2703D-C2C3-449F-824F-DF1B037D2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71" y="2304288"/>
            <a:ext cx="6437389" cy="3592434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67F386A-C102-4EB2-B479-4386C2462C48}"/>
              </a:ext>
            </a:extLst>
          </p:cNvPr>
          <p:cNvSpPr txBox="1"/>
          <p:nvPr/>
        </p:nvSpPr>
        <p:spPr>
          <a:xfrm>
            <a:off x="7272699" y="2239692"/>
            <a:ext cx="446418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ts val="600"/>
              </a:spcBef>
              <a:defRPr/>
            </a:pPr>
            <a:r>
              <a:rPr lang="sl-SI" sz="2400" b="1" dirty="0"/>
              <a:t>Izvajanje pobota dvakrat mesečno (od aprila 2020) – </a:t>
            </a:r>
            <a:r>
              <a:rPr lang="sl-SI" sz="2400" dirty="0"/>
              <a:t>sprememba določbe Zakona o preprečevanju zamud pri plačilih</a:t>
            </a:r>
          </a:p>
          <a:p>
            <a:pPr>
              <a:spcBef>
                <a:spcPts val="600"/>
              </a:spcBef>
              <a:defRPr/>
            </a:pPr>
            <a:r>
              <a:rPr lang="sl-SI" sz="2400" b="1" dirty="0"/>
              <a:t>	</a:t>
            </a:r>
          </a:p>
          <a:p>
            <a:pPr marL="0" lvl="3">
              <a:spcBef>
                <a:spcPts val="600"/>
              </a:spcBef>
              <a:defRPr/>
            </a:pPr>
            <a:r>
              <a:rPr lang="sl-SI" sz="2400" b="1" dirty="0"/>
              <a:t>Vključenost v sistem obveznega pobota – pogoj za kredit z jamstvom države</a:t>
            </a:r>
          </a:p>
        </p:txBody>
      </p:sp>
    </p:spTree>
    <p:extLst>
      <p:ext uri="{BB962C8B-B14F-4D97-AF65-F5344CB8AC3E}">
        <p14:creationId xmlns:p14="http://schemas.microsoft.com/office/powerpoint/2010/main" val="256926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6F0585-03A6-47AB-99E3-1C5FEAB52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660" y="409575"/>
            <a:ext cx="11456077" cy="457462"/>
          </a:xfrm>
        </p:spPr>
        <p:txBody>
          <a:bodyPr/>
          <a:lstStyle/>
          <a:p>
            <a:r>
              <a:rPr lang="sl-SI" sz="3200" dirty="0"/>
              <a:t>Večstranski pobot obveznosti</a:t>
            </a:r>
          </a:p>
        </p:txBody>
      </p:sp>
      <p:graphicFrame>
        <p:nvGraphicFramePr>
          <p:cNvPr id="5" name="Označba mesta vsebine 3">
            <a:extLst>
              <a:ext uri="{FF2B5EF4-FFF2-40B4-BE49-F238E27FC236}">
                <a16:creationId xmlns:a16="http://schemas.microsoft.com/office/drawing/2014/main" id="{7264DD16-8911-4799-82DC-A7DCD913E0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355536"/>
              </p:ext>
            </p:extLst>
          </p:nvPr>
        </p:nvGraphicFramePr>
        <p:xfrm>
          <a:off x="644768" y="2633564"/>
          <a:ext cx="10631225" cy="3037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ravokotnik 6">
            <a:extLst>
              <a:ext uri="{FF2B5EF4-FFF2-40B4-BE49-F238E27FC236}">
                <a16:creationId xmlns:a16="http://schemas.microsoft.com/office/drawing/2014/main" id="{B023247F-3235-4E58-BA7C-27983AD97741}"/>
              </a:ext>
            </a:extLst>
          </p:cNvPr>
          <p:cNvSpPr/>
          <p:nvPr/>
        </p:nvSpPr>
        <p:spPr>
          <a:xfrm>
            <a:off x="5873262" y="1212897"/>
            <a:ext cx="56739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>
              <a:buNone/>
              <a:defRPr/>
            </a:pPr>
            <a:r>
              <a:rPr lang="sl-SI" sz="2400" b="1" dirty="0">
                <a:solidFill>
                  <a:srgbClr val="000000"/>
                </a:solidFill>
                <a:ea typeface="Verdana" panose="020B0604030504040204" pitchFamily="34" charset="0"/>
                <a:cs typeface="Calibri" pitchFamily="34" charset="0"/>
              </a:rPr>
              <a:t>Zakon o preprečevanju zamud pri plačilih (ZPreZP-1) </a:t>
            </a:r>
          </a:p>
          <a:p>
            <a:pPr marL="0" lvl="2" indent="0">
              <a:buFont typeface="Arial" pitchFamily="34" charset="0"/>
              <a:buNone/>
              <a:defRPr/>
            </a:pPr>
            <a:r>
              <a:rPr lang="sl-SI" sz="2400" dirty="0">
                <a:ea typeface="Verdana" panose="020B0604030504040204" pitchFamily="34" charset="0"/>
                <a:cs typeface="Calibri" pitchFamily="34" charset="0"/>
              </a:rPr>
              <a:t>Pobot je način prenehanja neposredno in posredno vzajemnih denarnih obveznosti (1. odstavek 15. člena ZPreZP-1)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B6FB09AF-5D8C-494B-8578-D08D5DEE0046}"/>
              </a:ext>
            </a:extLst>
          </p:cNvPr>
          <p:cNvSpPr/>
          <p:nvPr/>
        </p:nvSpPr>
        <p:spPr>
          <a:xfrm>
            <a:off x="413661" y="1212897"/>
            <a:ext cx="4674154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sl-SI" sz="2400" b="1" dirty="0">
                <a:solidFill>
                  <a:srgbClr val="000000"/>
                </a:solidFill>
                <a:ea typeface="Verdana" panose="020B0604030504040204" pitchFamily="34" charset="0"/>
                <a:cs typeface="Calibri" pitchFamily="34" charset="0"/>
              </a:rPr>
              <a:t>Implementacija direktive EU </a:t>
            </a:r>
            <a:r>
              <a:rPr lang="sl-SI" sz="2400" dirty="0">
                <a:ea typeface="Verdana" panose="020B0604030504040204" pitchFamily="34" charset="0"/>
                <a:cs typeface="Calibri" pitchFamily="34" charset="0"/>
              </a:rPr>
              <a:t>o boju proti zamudam pri plačilih v trgovinskih poslih (UL št. 48 z dne 23. 2. 2011) </a:t>
            </a:r>
          </a:p>
          <a:p>
            <a:pPr marL="0" lvl="1">
              <a:defRPr/>
            </a:pPr>
            <a:endParaRPr lang="sl-SI" sz="2400" dirty="0">
              <a:ea typeface="Verdana" panose="020B0604030504040204" pitchFamily="34" charset="0"/>
              <a:cs typeface="Calibri" pitchFamily="34" charset="0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429A670E-90CB-4C0B-8AED-05919E80028B}"/>
              </a:ext>
            </a:extLst>
          </p:cNvPr>
          <p:cNvSpPr/>
          <p:nvPr/>
        </p:nvSpPr>
        <p:spPr>
          <a:xfrm>
            <a:off x="279757" y="5532263"/>
            <a:ext cx="6417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  <a:defRPr/>
            </a:pPr>
            <a:r>
              <a:rPr lang="sl-SI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0"/>
              </a:rPr>
              <a:t>Obligacijski zakonik (311. do 318. člen)</a:t>
            </a:r>
            <a:r>
              <a:rPr lang="sl-SI" altLang="sl-SI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</a:t>
            </a:r>
          </a:p>
          <a:p>
            <a:pPr marL="0" lvl="1" indent="0">
              <a:buNone/>
              <a:defRPr/>
            </a:pPr>
            <a:r>
              <a:rPr lang="sl-SI" altLang="sl-SI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Pobot je medsebojni poračun vzajemnih obveznosti.</a:t>
            </a:r>
            <a:endParaRPr lang="sl-SI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3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Grafikon 7">
                <a:extLst>
                  <a:ext uri="{FF2B5EF4-FFF2-40B4-BE49-F238E27FC236}">
                    <a16:creationId xmlns:a16="http://schemas.microsoft.com/office/drawing/2014/main" id="{20F1912C-1CC7-45F1-8AA1-AE0A2BAB2ED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39628921"/>
                  </p:ext>
                </p:extLst>
              </p:nvPr>
            </p:nvGraphicFramePr>
            <p:xfrm>
              <a:off x="4431138" y="1563920"/>
              <a:ext cx="6198208" cy="453650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8" name="Grafikon 7">
                <a:extLst>
                  <a:ext uri="{FF2B5EF4-FFF2-40B4-BE49-F238E27FC236}">
                    <a16:creationId xmlns:a16="http://schemas.microsoft.com/office/drawing/2014/main" xmlns="" xmlns:cx1="http://schemas.microsoft.com/office/drawing/2015/9/8/chartex" id="{20F1912C-1CC7-45F1-8AA1-AE0A2BAB2ED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31138" y="1563920"/>
                <a:ext cx="6198208" cy="4536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10" name="Grafikon 9">
                <a:extLst>
                  <a:ext uri="{FF2B5EF4-FFF2-40B4-BE49-F238E27FC236}">
                    <a16:creationId xmlns:a16="http://schemas.microsoft.com/office/drawing/2014/main" id="{A1427E8B-2031-4C03-80FF-A1C27EEE44A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1059057"/>
                  </p:ext>
                </p:extLst>
              </p:nvPr>
            </p:nvGraphicFramePr>
            <p:xfrm>
              <a:off x="433754" y="1113692"/>
              <a:ext cx="5404338" cy="498673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0" name="Grafikon 9">
                <a:extLst>
                  <a:ext uri="{FF2B5EF4-FFF2-40B4-BE49-F238E27FC236}">
                    <a16:creationId xmlns:a16="http://schemas.microsoft.com/office/drawing/2014/main" xmlns="" xmlns:cx2="http://schemas.microsoft.com/office/drawing/2015/10/21/chartex" id="{A1427E8B-2031-4C03-80FF-A1C27EEE44A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3754" y="1113692"/>
                <a:ext cx="5404338" cy="4986732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Naslov 1">
            <a:extLst>
              <a:ext uri="{FF2B5EF4-FFF2-40B4-BE49-F238E27FC236}">
                <a16:creationId xmlns:a16="http://schemas.microsoft.com/office/drawing/2014/main" id="{29515B65-C6B7-4DFA-A2A7-496503ADB8E6}"/>
              </a:ext>
            </a:extLst>
          </p:cNvPr>
          <p:cNvSpPr txBox="1">
            <a:spLocks/>
          </p:cNvSpPr>
          <p:nvPr/>
        </p:nvSpPr>
        <p:spPr>
          <a:xfrm>
            <a:off x="288475" y="300114"/>
            <a:ext cx="5694895" cy="45746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sl-SI" dirty="0"/>
              <a:t>Povprečno število dolžnikov po letih</a:t>
            </a:r>
          </a:p>
        </p:txBody>
      </p:sp>
      <p:graphicFrame>
        <p:nvGraphicFramePr>
          <p:cNvPr id="14" name="Grafikon 13">
            <a:extLst>
              <a:ext uri="{FF2B5EF4-FFF2-40B4-BE49-F238E27FC236}">
                <a16:creationId xmlns:a16="http://schemas.microsoft.com/office/drawing/2014/main" id="{B193CC86-9017-4537-A2FC-749C71FA04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422429"/>
              </p:ext>
            </p:extLst>
          </p:nvPr>
        </p:nvGraphicFramePr>
        <p:xfrm>
          <a:off x="6196584" y="1113693"/>
          <a:ext cx="5894509" cy="4986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Naslov 1">
            <a:extLst>
              <a:ext uri="{FF2B5EF4-FFF2-40B4-BE49-F238E27FC236}">
                <a16:creationId xmlns:a16="http://schemas.microsoft.com/office/drawing/2014/main" id="{CBCB3E7D-0316-4C8C-B546-18620BD93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6584" y="300114"/>
            <a:ext cx="5706941" cy="457462"/>
          </a:xfrm>
        </p:spPr>
        <p:txBody>
          <a:bodyPr/>
          <a:lstStyle/>
          <a:p>
            <a:pPr algn="ctr"/>
            <a:r>
              <a:rPr lang="sl-SI" dirty="0"/>
              <a:t>Zadolženost in učinki pobota  </a:t>
            </a:r>
          </a:p>
        </p:txBody>
      </p:sp>
      <p:sp>
        <p:nvSpPr>
          <p:cNvPr id="17" name="PoljeZBesedilom 1">
            <a:extLst>
              <a:ext uri="{FF2B5EF4-FFF2-40B4-BE49-F238E27FC236}">
                <a16:creationId xmlns:a16="http://schemas.microsoft.com/office/drawing/2014/main" id="{42E44558-5A13-46BF-91AB-D0166CA8E18F}"/>
              </a:ext>
            </a:extLst>
          </p:cNvPr>
          <p:cNvSpPr txBox="1"/>
          <p:nvPr/>
        </p:nvSpPr>
        <p:spPr>
          <a:xfrm>
            <a:off x="6662373" y="1110364"/>
            <a:ext cx="1494309" cy="3674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l-SI" sz="1000" dirty="0">
                <a:latin typeface="Verdana" panose="020B0604030504040204" pitchFamily="34" charset="0"/>
                <a:ea typeface="Verdana" panose="020B0604030504040204" pitchFamily="34" charset="0"/>
              </a:rPr>
              <a:t>Zneski v mio EUR</a:t>
            </a:r>
          </a:p>
        </p:txBody>
      </p:sp>
    </p:spTree>
    <p:extLst>
      <p:ext uri="{BB962C8B-B14F-4D97-AF65-F5344CB8AC3E}">
        <p14:creationId xmlns:p14="http://schemas.microsoft.com/office/powerpoint/2010/main" val="7862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42F424-EF2D-4CE5-87A0-F7A502FED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4553" y="645619"/>
            <a:ext cx="5371319" cy="1080121"/>
          </a:xfrm>
        </p:spPr>
        <p:txBody>
          <a:bodyPr/>
          <a:lstStyle/>
          <a:p>
            <a:pPr algn="ctr"/>
            <a:r>
              <a:rPr lang="sl-SI" sz="3200" dirty="0"/>
              <a:t>Obvezni pobot – plačilni roki</a:t>
            </a:r>
            <a:br>
              <a:rPr lang="sl-SI" dirty="0"/>
            </a:br>
            <a:r>
              <a:rPr lang="sl-SI" altLang="sl-SI" sz="2400" dirty="0">
                <a:solidFill>
                  <a:prstClr val="black"/>
                </a:solidFill>
                <a:ea typeface="Verdana" pitchFamily="34" charset="0"/>
              </a:rPr>
              <a:t>10. in 11. člen ZPreZP-1</a:t>
            </a:r>
            <a:endParaRPr lang="sl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9E5ADF8-01EF-4823-912B-B69D766364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55987" y="2408257"/>
            <a:ext cx="5226007" cy="3107418"/>
          </a:xfrm>
        </p:spPr>
        <p:txBody>
          <a:bodyPr/>
          <a:lstStyle/>
          <a:p>
            <a:r>
              <a:rPr lang="sl-SI" sz="2400" b="1" dirty="0"/>
              <a:t>60 dni za gospodarske subjekte</a:t>
            </a:r>
            <a:endParaRPr lang="sl-SI" sz="2400" dirty="0"/>
          </a:p>
          <a:p>
            <a:r>
              <a:rPr lang="sl-SI" sz="2400" b="1" dirty="0"/>
              <a:t>30 dni za javne organe in druge javne osebe</a:t>
            </a:r>
          </a:p>
          <a:p>
            <a:endParaRPr lang="sl-SI" sz="2400" b="1" dirty="0"/>
          </a:p>
          <a:p>
            <a:pPr marL="0" indent="0">
              <a:buNone/>
            </a:pPr>
            <a:r>
              <a:rPr lang="sl-SI" sz="2400" dirty="0"/>
              <a:t>Izjema: pisno dogovorjen rok med strankama, ki ne pomeni očitno nepravičnega dogovora</a:t>
            </a:r>
            <a:endParaRPr lang="sl-SI" dirty="0"/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5969A3DF-2220-4008-BD21-75956395D455}"/>
              </a:ext>
            </a:extLst>
          </p:cNvPr>
          <p:cNvSpPr txBox="1">
            <a:spLocks/>
          </p:cNvSpPr>
          <p:nvPr/>
        </p:nvSpPr>
        <p:spPr>
          <a:xfrm>
            <a:off x="495173" y="782779"/>
            <a:ext cx="4634611" cy="1080120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3200" b="1" dirty="0">
                <a:solidFill>
                  <a:schemeClr val="accent2"/>
                </a:solidFill>
                <a:ea typeface="+mj-ea"/>
                <a:cs typeface="+mj-cs"/>
              </a:rPr>
              <a:t>Obvezni pobot – zavezanci</a:t>
            </a:r>
          </a:p>
          <a:p>
            <a:pPr algn="ctr"/>
            <a:r>
              <a:rPr lang="sl-SI" altLang="sl-SI" sz="2400" b="1" dirty="0">
                <a:solidFill>
                  <a:prstClr val="black"/>
                </a:solidFill>
                <a:ea typeface="Verdana" pitchFamily="34" charset="0"/>
                <a:cs typeface="+mj-cs"/>
              </a:rPr>
              <a:t>6. člen ZPreZP-1</a:t>
            </a:r>
          </a:p>
          <a:p>
            <a:br>
              <a:rPr lang="sl-SI" sz="3200" dirty="0"/>
            </a:br>
            <a:endParaRPr lang="sl-SI" sz="3200" dirty="0"/>
          </a:p>
        </p:txBody>
      </p:sp>
      <p:sp>
        <p:nvSpPr>
          <p:cNvPr id="7" name="Označba mesta besedila 3">
            <a:extLst>
              <a:ext uri="{FF2B5EF4-FFF2-40B4-BE49-F238E27FC236}">
                <a16:creationId xmlns:a16="http://schemas.microsoft.com/office/drawing/2014/main" id="{E000CBB7-6C80-44EC-9903-9F9EEC5970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5989" y="2325961"/>
            <a:ext cx="5756275" cy="3107418"/>
          </a:xfrm>
        </p:spPr>
        <p:txBody>
          <a:bodyPr/>
          <a:lstStyle/>
          <a:p>
            <a:pPr marL="0" indent="0">
              <a:buNone/>
            </a:pPr>
            <a:r>
              <a:rPr lang="sl-SI" sz="2400" b="1" dirty="0"/>
              <a:t>Subjekti vpisa v Poslovni register Slovenije</a:t>
            </a:r>
          </a:p>
          <a:p>
            <a:endParaRPr lang="sl-SI" sz="2400" b="1" dirty="0"/>
          </a:p>
          <a:p>
            <a:r>
              <a:rPr lang="sl-SI" sz="2400" b="1" dirty="0"/>
              <a:t>gospodarski subjekti</a:t>
            </a:r>
            <a:r>
              <a:rPr lang="sl-SI" sz="2400" dirty="0"/>
              <a:t> (gospodarske družbe, podjetniki in druge pravne in fizične osebe) </a:t>
            </a:r>
          </a:p>
          <a:p>
            <a:pPr marL="0" indent="0">
              <a:buNone/>
            </a:pPr>
            <a:endParaRPr lang="sl-SI" sz="2400" dirty="0"/>
          </a:p>
          <a:p>
            <a:r>
              <a:rPr lang="sl-SI" sz="2400" b="1" dirty="0"/>
              <a:t>javni organi in druge javne osebe</a:t>
            </a:r>
            <a:endParaRPr lang="sl-SI" sz="24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276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42F424-EF2D-4CE5-87A0-F7A502FED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833" y="263329"/>
            <a:ext cx="9184230" cy="1080121"/>
          </a:xfrm>
        </p:spPr>
        <p:txBody>
          <a:bodyPr/>
          <a:lstStyle/>
          <a:p>
            <a:r>
              <a:rPr lang="sl-SI" altLang="sl-SI" sz="3200" dirty="0"/>
              <a:t>Dolžnost in prepoved prijave obveznosti v pobot</a:t>
            </a:r>
            <a:br>
              <a:rPr lang="sl-SI" altLang="sl-SI" sz="3200" dirty="0"/>
            </a:br>
            <a:r>
              <a:rPr lang="sl-SI" altLang="sl-SI" sz="2400" dirty="0">
                <a:solidFill>
                  <a:schemeClr val="tx1"/>
                </a:solidFill>
              </a:rPr>
              <a:t>(28. in 33. člen ZPreZP-1)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9E5ADF8-01EF-4823-912B-B69D766364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3902" y="1515649"/>
            <a:ext cx="7568374" cy="3895595"/>
          </a:xfrm>
        </p:spPr>
        <p:txBody>
          <a:bodyPr/>
          <a:lstStyle/>
          <a:p>
            <a:pPr marL="0" indent="0" algn="just">
              <a:buNone/>
            </a:pPr>
            <a:r>
              <a:rPr lang="sl-SI" sz="2400" dirty="0"/>
              <a:t>Po nastanku zamude mora dolžnik denarno obveznost, s katero zamuja s plačilom, elektronsko prijaviti v </a:t>
            </a:r>
            <a:r>
              <a:rPr lang="sl-SI" sz="2400" b="1" dirty="0"/>
              <a:t>prvi krog </a:t>
            </a:r>
            <a:r>
              <a:rPr lang="sl-SI" sz="2400" dirty="0"/>
              <a:t>obveznega pobota, ki sledi </a:t>
            </a:r>
            <a:r>
              <a:rPr lang="sl-SI" sz="2400" b="1" dirty="0"/>
              <a:t>mesecu nastanka </a:t>
            </a:r>
            <a:r>
              <a:rPr lang="sl-SI" sz="2400" dirty="0"/>
              <a:t>zamude.</a:t>
            </a:r>
          </a:p>
          <a:p>
            <a:pPr marL="0" indent="0" algn="just">
              <a:buNone/>
            </a:pPr>
            <a:endParaRPr lang="sl-SI" sz="2000" dirty="0"/>
          </a:p>
          <a:p>
            <a:pPr algn="just"/>
            <a:r>
              <a:rPr lang="sl-SI" sz="2400" dirty="0"/>
              <a:t>Dolžnikom se za pobotani znesek zmanjšajo tako poslovne obveznosti kot poslovne terjatve. </a:t>
            </a:r>
          </a:p>
          <a:p>
            <a:pPr algn="just"/>
            <a:endParaRPr lang="sl-SI" sz="1000" dirty="0"/>
          </a:p>
          <a:p>
            <a:pPr algn="just"/>
            <a:r>
              <a:rPr lang="sl-SI" sz="2400" b="1" dirty="0"/>
              <a:t>Pogoj za pobot</a:t>
            </a:r>
            <a:r>
              <a:rPr lang="sl-SI" sz="2400" dirty="0"/>
              <a:t>: udeleženec mora imeti poleg obveznosti tudi terjatve do drugih udeležencev.</a:t>
            </a:r>
          </a:p>
          <a:p>
            <a:pPr marL="0" indent="0" algn="just">
              <a:buNone/>
            </a:pPr>
            <a:endParaRPr lang="sl-SI" sz="2400" dirty="0"/>
          </a:p>
          <a:p>
            <a:endParaRPr lang="sl-SI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89A6D41-3615-4693-A1EE-205B07398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09" y="1638340"/>
            <a:ext cx="3357377" cy="2951419"/>
          </a:xfrm>
          <a:prstGeom prst="rect">
            <a:avLst/>
          </a:prstGeom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id="{8D8C22EA-E89A-4273-B13E-9C58687448E2}"/>
              </a:ext>
            </a:extLst>
          </p:cNvPr>
          <p:cNvSpPr/>
          <p:nvPr/>
        </p:nvSpPr>
        <p:spPr>
          <a:xfrm>
            <a:off x="400833" y="4934157"/>
            <a:ext cx="69967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2400" b="1" dirty="0"/>
              <a:t>Prepoved prijav: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sz="2400" dirty="0"/>
              <a:t>davčnih obveznosti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sz="2400" dirty="0"/>
              <a:t>obveznosti, ki ne obstaja ali je bila že poravnana</a:t>
            </a:r>
          </a:p>
        </p:txBody>
      </p:sp>
    </p:spTree>
    <p:extLst>
      <p:ext uri="{BB962C8B-B14F-4D97-AF65-F5344CB8AC3E}">
        <p14:creationId xmlns:p14="http://schemas.microsoft.com/office/powerpoint/2010/main" val="297509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JPES_pptx_ePobot (1)">
  <a:themeElements>
    <a:clrScheme name="AJPE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7C8"/>
      </a:accent1>
      <a:accent2>
        <a:srgbClr val="FF8200"/>
      </a:accent2>
      <a:accent3>
        <a:srgbClr val="B3CEE7"/>
      </a:accent3>
      <a:accent4>
        <a:srgbClr val="EF407A"/>
      </a:accent4>
      <a:accent5>
        <a:srgbClr val="26A69A"/>
      </a:accent5>
      <a:accent6>
        <a:srgbClr val="7E57C2"/>
      </a:accent6>
      <a:hlink>
        <a:srgbClr val="44B3FF"/>
      </a:hlink>
      <a:folHlink>
        <a:srgbClr val="3399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JPES_pptx_ePobot.potx" id="{CD2B640E-8C30-4671-A992-E2617A5A1C3B}" vid="{604ABE5A-7FB2-4253-A374-A41558CC55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AJPES_pptx_ePobot (1)</Template>
  <TotalTime>718</TotalTime>
  <Words>572</Words>
  <Application>Microsoft Office PowerPoint</Application>
  <PresentationFormat>Širokozaslonsko</PresentationFormat>
  <Paragraphs>89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AJPES_pptx_ePobot (1)</vt:lpstr>
      <vt:lpstr>PowerPointova predstavitev</vt:lpstr>
      <vt:lpstr>AJPES – uradni vir podatkov o slovenskih poslovnih subjektih</vt:lpstr>
      <vt:lpstr>Vpliv interventnih zakonov na izvajanje nalog AJPES</vt:lpstr>
      <vt:lpstr>PowerPointova predstavitev</vt:lpstr>
      <vt:lpstr>Vpliv interventnih zakonov na izvajanje nalog AJPES</vt:lpstr>
      <vt:lpstr>Večstranski pobot obveznosti</vt:lpstr>
      <vt:lpstr>Zadolženost in učinki pobota  </vt:lpstr>
      <vt:lpstr>Obvezni pobot – plačilni roki 10. in 11. člen ZPreZP-1</vt:lpstr>
      <vt:lpstr>Dolžnost in prepoved prijave obveznosti v pobot (28. in 33. člen ZPreZP-1)</vt:lpstr>
      <vt:lpstr>Postopek izvedbe ePobot AJPES</vt:lpstr>
      <vt:lpstr>Postopek izvedbe ePobot AJPES</vt:lpstr>
      <vt:lpstr>Potrdila za prevzem na portalu AJPES (na dan pobota)</vt:lpstr>
      <vt:lpstr>Rezultati večstranskega pobota v letu 2020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Andreja</dc:creator>
  <cp:lastModifiedBy>Lidija Flajs</cp:lastModifiedBy>
  <cp:revision>16</cp:revision>
  <dcterms:created xsi:type="dcterms:W3CDTF">2020-05-30T18:09:38Z</dcterms:created>
  <dcterms:modified xsi:type="dcterms:W3CDTF">2020-06-05T10:59:54Z</dcterms:modified>
</cp:coreProperties>
</file>